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2"/>
  </p:handoutMasterIdLst>
  <p:sldIdLst>
    <p:sldId id="256" r:id="rId2"/>
    <p:sldId id="259" r:id="rId3"/>
    <p:sldId id="260" r:id="rId4"/>
    <p:sldId id="261" r:id="rId5"/>
    <p:sldId id="263" r:id="rId6"/>
    <p:sldId id="262" r:id="rId7"/>
    <p:sldId id="264" r:id="rId8"/>
    <p:sldId id="265" r:id="rId9"/>
    <p:sldId id="266" r:id="rId10"/>
    <p:sldId id="267" r:id="rId11"/>
  </p:sldIdLst>
  <p:sldSz cx="9144000" cy="6858000" type="screen4x3"/>
  <p:notesSz cx="7019925" cy="93059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0066"/>
    <a:srgbClr val="FF0000"/>
    <a:srgbClr val="FF00FF"/>
    <a:srgbClr val="00CC66"/>
    <a:srgbClr val="FF9933"/>
    <a:srgbClr val="CCFF33"/>
    <a:srgbClr val="339933"/>
    <a:srgbClr val="003300"/>
    <a:srgbClr val="66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98" autoAdjust="0"/>
  </p:normalViewPr>
  <p:slideViewPr>
    <p:cSldViewPr>
      <p:cViewPr>
        <p:scale>
          <a:sx n="100" d="100"/>
          <a:sy n="100" d="100"/>
        </p:scale>
        <p:origin x="-1104" y="-30"/>
      </p:cViewPr>
      <p:guideLst>
        <p:guide orient="horz" pos="2160"/>
        <p:guide pos="2880"/>
      </p:guideLst>
    </p:cSldViewPr>
  </p:slideViewPr>
  <p:notesTextViewPr>
    <p:cViewPr>
      <p:scale>
        <a:sx n="1" d="1"/>
        <a:sy n="1" d="1"/>
      </p:scale>
      <p:origin x="0" y="0"/>
    </p:cViewPr>
  </p:notesTextViewPr>
  <p:notesViewPr>
    <p:cSldViewPr>
      <p:cViewPr varScale="1">
        <p:scale>
          <a:sx n="73" d="100"/>
          <a:sy n="73" d="100"/>
        </p:scale>
        <p:origin x="2658" y="54"/>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41650" cy="46672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976688" y="0"/>
            <a:ext cx="3041650" cy="466725"/>
          </a:xfrm>
          <a:prstGeom prst="rect">
            <a:avLst/>
          </a:prstGeom>
        </p:spPr>
        <p:txBody>
          <a:bodyPr vert="horz" lIns="91440" tIns="45720" rIns="91440" bIns="45720" rtlCol="0"/>
          <a:lstStyle>
            <a:lvl1pPr algn="r">
              <a:defRPr sz="1200"/>
            </a:lvl1pPr>
          </a:lstStyle>
          <a:p>
            <a:fld id="{E4DAE2E0-7D14-4A40-9F96-958CF6BE5259}" type="datetimeFigureOut">
              <a:rPr lang="zh-TW" altLang="en-US" smtClean="0"/>
              <a:pPr/>
              <a:t>2018/4/24</a:t>
            </a:fld>
            <a:endParaRPr lang="zh-TW" altLang="en-US"/>
          </a:p>
        </p:txBody>
      </p:sp>
      <p:sp>
        <p:nvSpPr>
          <p:cNvPr id="4" name="頁尾版面配置區 3"/>
          <p:cNvSpPr>
            <a:spLocks noGrp="1"/>
          </p:cNvSpPr>
          <p:nvPr>
            <p:ph type="ftr" sz="quarter" idx="2"/>
          </p:nvPr>
        </p:nvSpPr>
        <p:spPr>
          <a:xfrm>
            <a:off x="0" y="8839200"/>
            <a:ext cx="3041650" cy="466725"/>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976688" y="8839200"/>
            <a:ext cx="3041650" cy="466725"/>
          </a:xfrm>
          <a:prstGeom prst="rect">
            <a:avLst/>
          </a:prstGeom>
        </p:spPr>
        <p:txBody>
          <a:bodyPr vert="horz" lIns="91440" tIns="45720" rIns="91440" bIns="45720" rtlCol="0" anchor="b"/>
          <a:lstStyle>
            <a:lvl1pPr algn="r">
              <a:defRPr sz="1200"/>
            </a:lvl1pPr>
          </a:lstStyle>
          <a:p>
            <a:fld id="{A1A22EE0-4541-47A0-9123-A700809E0319}" type="slidenum">
              <a:rPr lang="zh-TW" altLang="en-US" smtClean="0"/>
              <a:pPr/>
              <a:t>‹#›</a:t>
            </a:fld>
            <a:endParaRPr lang="zh-TW" altLang="en-US"/>
          </a:p>
        </p:txBody>
      </p:sp>
    </p:spTree>
    <p:extLst>
      <p:ext uri="{BB962C8B-B14F-4D97-AF65-F5344CB8AC3E}">
        <p14:creationId xmlns="" xmlns:p14="http://schemas.microsoft.com/office/powerpoint/2010/main" val="15856479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6"/>
          <p:cNvPicPr>
            <a:picLocks noChangeAspect="1"/>
          </p:cNvPicPr>
          <p:nvPr userDrawn="1"/>
        </p:nvPicPr>
        <p:blipFill>
          <a:blip r:embed="rId2">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052736"/>
            <a:ext cx="7772400" cy="1470025"/>
          </a:xfrm>
        </p:spPr>
        <p:txBody>
          <a:bodyPr/>
          <a:lstStyle/>
          <a:p>
            <a:r>
              <a:rPr lang="en-US" altLang="zh-TW" dirty="0" smtClean="0"/>
              <a:t>Click to edit Master title style</a:t>
            </a:r>
            <a:endParaRPr lang="zh-TW" alt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TW" smtClean="0"/>
              <a:t>Click to edit Master subtitle style</a:t>
            </a:r>
            <a:endParaRPr lang="zh-TW" altLang="en-US"/>
          </a:p>
        </p:txBody>
      </p:sp>
      <p:sp>
        <p:nvSpPr>
          <p:cNvPr id="4" name="Date Placeholder 3"/>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10932193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Vertical Text Placeholder 2"/>
          <p:cNvSpPr>
            <a:spLocks noGrp="1"/>
          </p:cNvSpPr>
          <p:nvPr>
            <p:ph type="body" orient="vert" idx="1"/>
          </p:nvPr>
        </p:nvSpPr>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Date Placeholder 3"/>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2432679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TW" smtClean="0"/>
              <a:t>Click to edit Master title style</a:t>
            </a:r>
            <a:endParaRPr lang="zh-TW"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Date Placeholder 3"/>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3903069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idx="1"/>
          </p:nvPr>
        </p:nvSpPr>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Date Placeholder 3"/>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57084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TW" smtClean="0"/>
              <a:t>Click to edit Master title style</a:t>
            </a:r>
            <a:endParaRPr lang="zh-TW"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TW" smtClean="0"/>
              <a:t>Click to edit Master text styles</a:t>
            </a:r>
          </a:p>
        </p:txBody>
      </p:sp>
      <p:sp>
        <p:nvSpPr>
          <p:cNvPr id="4" name="Date Placeholder 3"/>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8631982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Date Placeholder 4"/>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14952186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smtClean="0"/>
              <a:t>Click to edit Master title style</a:t>
            </a:r>
            <a:endParaRPr lang="zh-TW"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7" name="Date Placeholder 6"/>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2785769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Date Placeholder 2"/>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978097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1196110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TW" smtClean="0"/>
              <a:t>Click to edit Master title style</a:t>
            </a:r>
            <a:endParaRPr lang="zh-TW"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Date Placeholder 4"/>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1381415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TW" smtClean="0"/>
              <a:t>Click to edit Master title style</a:t>
            </a:r>
            <a:endParaRPr lang="zh-TW"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Date Placeholder 4"/>
          <p:cNvSpPr>
            <a:spLocks noGrp="1"/>
          </p:cNvSpPr>
          <p:nvPr>
            <p:ph type="dt" sz="half" idx="10"/>
          </p:nvPr>
        </p:nvSpPr>
        <p:spPr/>
        <p:txBody>
          <a:bodyPr/>
          <a:lstStyle/>
          <a:p>
            <a:fld id="{1BC71C16-F16F-4ACC-9C33-4EAE5300B5FD}" type="datetimeFigureOut">
              <a:rPr lang="zh-TW" altLang="en-US" smtClean="0"/>
              <a:pPr/>
              <a:t>2018/4/24</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54509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p:cNvPicPr>
            <a:picLocks noChangeAspect="1"/>
          </p:cNvPicPr>
          <p:nvPr userDrawn="1"/>
        </p:nvPicPr>
        <p:blipFill>
          <a:blip r:embed="rId13">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ltLang="zh-TW" smtClean="0"/>
              <a:t>Click to edit Master title style</a:t>
            </a:r>
            <a:endParaRPr lang="zh-TW" alt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C71C16-F16F-4ACC-9C33-4EAE5300B5FD}" type="datetimeFigureOut">
              <a:rPr lang="zh-TW" altLang="en-US" smtClean="0"/>
              <a:pPr/>
              <a:t>2018/4/24</a:t>
            </a:fld>
            <a:endParaRPr lang="zh-TW"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DDB1D-0DBE-4383-9E35-9EA90A4A3681}" type="slidenum">
              <a:rPr lang="zh-TW" altLang="en-US" smtClean="0"/>
              <a:pPr/>
              <a:t>‹#›</a:t>
            </a:fld>
            <a:endParaRPr lang="zh-TW" altLang="en-US"/>
          </a:p>
        </p:txBody>
      </p:sp>
    </p:spTree>
    <p:extLst>
      <p:ext uri="{BB962C8B-B14F-4D97-AF65-F5344CB8AC3E}">
        <p14:creationId xmlns="" xmlns:p14="http://schemas.microsoft.com/office/powerpoint/2010/main" val="2294414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52737"/>
            <a:ext cx="6886596" cy="1090380"/>
          </a:xfrm>
        </p:spPr>
        <p:txBody>
          <a:bodyPr>
            <a:normAutofit/>
          </a:bodyPr>
          <a:lstStyle/>
          <a:p>
            <a:r>
              <a:rPr lang="en-US" altLang="zh-TW" sz="2800" dirty="0" smtClean="0">
                <a:latin typeface="Times New Roman" pitchFamily="18" charset="0"/>
                <a:ea typeface="標楷體" pitchFamily="65" charset="-120"/>
              </a:rPr>
              <a:t>NM1520 CPU</a:t>
            </a:r>
            <a:r>
              <a:rPr lang="zh-TW" altLang="en-US" sz="2800" dirty="0" smtClean="0">
                <a:latin typeface="Times New Roman" pitchFamily="18" charset="0"/>
                <a:ea typeface="標楷體" pitchFamily="65" charset="-120"/>
              </a:rPr>
              <a:t>控制板硬體線路平台說明</a:t>
            </a:r>
            <a:endParaRPr lang="zh-TW" altLang="en-US" sz="3600" dirty="0">
              <a:latin typeface="Times New Roman" pitchFamily="18" charset="0"/>
              <a:ea typeface="標楷體" pitchFamily="65" charset="-120"/>
            </a:endParaRPr>
          </a:p>
        </p:txBody>
      </p:sp>
      <p:sp>
        <p:nvSpPr>
          <p:cNvPr id="3" name="Subtitle 2"/>
          <p:cNvSpPr>
            <a:spLocks noGrp="1"/>
          </p:cNvSpPr>
          <p:nvPr>
            <p:ph type="subTitle" idx="1"/>
          </p:nvPr>
        </p:nvSpPr>
        <p:spPr>
          <a:xfrm>
            <a:off x="714348" y="3000372"/>
            <a:ext cx="6400800" cy="2571768"/>
          </a:xfrm>
        </p:spPr>
        <p:txBody>
          <a:bodyPr>
            <a:normAutofit fontScale="70000" lnSpcReduction="20000"/>
          </a:bodyPr>
          <a:lstStyle/>
          <a:p>
            <a:pPr algn="l"/>
            <a:r>
              <a:rPr lang="zh-TW" altLang="en-US" sz="2400" dirty="0" smtClean="0">
                <a:solidFill>
                  <a:schemeClr val="tx1"/>
                </a:solidFill>
                <a:latin typeface="Times New Roman" pitchFamily="18" charset="0"/>
                <a:ea typeface="標楷體" pitchFamily="65" charset="-120"/>
              </a:rPr>
              <a:t>內容</a:t>
            </a:r>
            <a:r>
              <a:rPr lang="en-US" altLang="zh-TW" sz="2400" dirty="0" smtClean="0">
                <a:solidFill>
                  <a:schemeClr val="tx1"/>
                </a:solidFill>
                <a:latin typeface="Times New Roman" pitchFamily="18" charset="0"/>
                <a:ea typeface="標楷體" pitchFamily="65" charset="-120"/>
              </a:rPr>
              <a:t>:</a:t>
            </a:r>
          </a:p>
          <a:p>
            <a:pPr algn="l"/>
            <a:r>
              <a:rPr lang="zh-TW" altLang="en-US" sz="2400" dirty="0" smtClean="0">
                <a:solidFill>
                  <a:schemeClr val="tx1"/>
                </a:solidFill>
                <a:latin typeface="Times New Roman" pitchFamily="18" charset="0"/>
                <a:ea typeface="標楷體" pitchFamily="65" charset="-120"/>
              </a:rPr>
              <a:t>一</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內部</a:t>
            </a:r>
            <a:r>
              <a:rPr lang="zh-TW" altLang="en-US" sz="2400" dirty="0" smtClean="0">
                <a:solidFill>
                  <a:schemeClr val="tx1"/>
                </a:solidFill>
                <a:latin typeface="Times New Roman" pitchFamily="18" charset="0"/>
                <a:ea typeface="標楷體" pitchFamily="65" charset="-120"/>
              </a:rPr>
              <a:t>及外部</a:t>
            </a:r>
            <a:r>
              <a:rPr lang="zh-TW" altLang="en-US" sz="2400" dirty="0" smtClean="0">
                <a:solidFill>
                  <a:schemeClr val="tx1"/>
                </a:solidFill>
                <a:latin typeface="Times New Roman" pitchFamily="18" charset="0"/>
                <a:ea typeface="標楷體" pitchFamily="65" charset="-120"/>
              </a:rPr>
              <a:t>類比輸入</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二</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驅動器保護</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三</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外部馬達速度</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位置回授</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四</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外部通訊</a:t>
            </a:r>
            <a:r>
              <a:rPr lang="en-US" altLang="zh-TW" sz="2400" dirty="0" smtClean="0">
                <a:solidFill>
                  <a:schemeClr val="tx1"/>
                </a:solidFill>
                <a:latin typeface="Times New Roman" pitchFamily="18" charset="0"/>
                <a:ea typeface="標楷體" pitchFamily="65" charset="-120"/>
              </a:rPr>
              <a:t>RS-485</a:t>
            </a:r>
            <a:r>
              <a:rPr lang="zh-TW" altLang="en-US" sz="2400" dirty="0" smtClean="0">
                <a:solidFill>
                  <a:schemeClr val="tx1"/>
                </a:solidFill>
                <a:latin typeface="Times New Roman" pitchFamily="18" charset="0"/>
                <a:ea typeface="標楷體" pitchFamily="65" charset="-120"/>
              </a:rPr>
              <a:t>及</a:t>
            </a:r>
            <a:r>
              <a:rPr lang="en-US" altLang="zh-TW" sz="2400" dirty="0" smtClean="0">
                <a:solidFill>
                  <a:schemeClr val="tx1"/>
                </a:solidFill>
                <a:latin typeface="Times New Roman" pitchFamily="18" charset="0"/>
                <a:ea typeface="標楷體" pitchFamily="65" charset="-120"/>
              </a:rPr>
              <a:t>UI</a:t>
            </a:r>
            <a:r>
              <a:rPr lang="zh-TW" altLang="en-US" sz="2400" dirty="0" smtClean="0">
                <a:solidFill>
                  <a:schemeClr val="tx1"/>
                </a:solidFill>
                <a:latin typeface="Times New Roman" pitchFamily="18" charset="0"/>
                <a:ea typeface="標楷體" pitchFamily="65" charset="-120"/>
              </a:rPr>
              <a:t>操作介面</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五</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外部多機能輸入</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六</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外部</a:t>
            </a:r>
            <a:r>
              <a:rPr lang="en-US" altLang="zh-TW" sz="2400" dirty="0" smtClean="0">
                <a:solidFill>
                  <a:schemeClr val="tx1"/>
                </a:solidFill>
                <a:latin typeface="Times New Roman" pitchFamily="18" charset="0"/>
                <a:ea typeface="標楷體" pitchFamily="65" charset="-120"/>
              </a:rPr>
              <a:t>Relay</a:t>
            </a:r>
            <a:r>
              <a:rPr lang="zh-TW" altLang="en-US" sz="2400" dirty="0" smtClean="0">
                <a:solidFill>
                  <a:schemeClr val="tx1"/>
                </a:solidFill>
                <a:latin typeface="Times New Roman" pitchFamily="18" charset="0"/>
                <a:ea typeface="標楷體" pitchFamily="65" charset="-120"/>
              </a:rPr>
              <a:t>乾接點及</a:t>
            </a:r>
            <a:r>
              <a:rPr lang="en-US" altLang="zh-TW" sz="2400" dirty="0" smtClean="0">
                <a:solidFill>
                  <a:schemeClr val="tx1"/>
                </a:solidFill>
                <a:latin typeface="Times New Roman" pitchFamily="18" charset="0"/>
                <a:ea typeface="標楷體" pitchFamily="65" charset="-120"/>
              </a:rPr>
              <a:t>Y1/Y2</a:t>
            </a:r>
            <a:r>
              <a:rPr lang="zh-TW" altLang="en-US" sz="2400" dirty="0" smtClean="0">
                <a:solidFill>
                  <a:schemeClr val="tx1"/>
                </a:solidFill>
                <a:latin typeface="Times New Roman" pitchFamily="18" charset="0"/>
                <a:ea typeface="標楷體" pitchFamily="65" charset="-120"/>
              </a:rPr>
              <a:t>開集極輸出</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七</a:t>
            </a:r>
            <a:r>
              <a:rPr lang="en-US" altLang="zh-TW" sz="2400" dirty="0" smtClean="0">
                <a:solidFill>
                  <a:schemeClr val="tx1"/>
                </a:solidFill>
                <a:latin typeface="Times New Roman" pitchFamily="18" charset="0"/>
                <a:ea typeface="標楷體" pitchFamily="65" charset="-120"/>
              </a:rPr>
              <a:t>.</a:t>
            </a:r>
            <a:r>
              <a:rPr lang="zh-TW" altLang="en-US" sz="2400" dirty="0" smtClean="0">
                <a:solidFill>
                  <a:schemeClr val="tx1"/>
                </a:solidFill>
                <a:latin typeface="Times New Roman" pitchFamily="18" charset="0"/>
                <a:ea typeface="標楷體" pitchFamily="65" charset="-120"/>
              </a:rPr>
              <a:t>揚升馬達控制</a:t>
            </a:r>
            <a:endParaRPr lang="en-US" altLang="zh-TW" sz="2400" dirty="0" smtClean="0">
              <a:solidFill>
                <a:schemeClr val="tx1"/>
              </a:solidFill>
              <a:latin typeface="Times New Roman" pitchFamily="18" charset="0"/>
              <a:ea typeface="標楷體" pitchFamily="65" charset="-120"/>
            </a:endParaRPr>
          </a:p>
          <a:p>
            <a:pPr algn="l"/>
            <a:r>
              <a:rPr lang="zh-TW" altLang="en-US" sz="2400" dirty="0" smtClean="0">
                <a:solidFill>
                  <a:schemeClr val="tx1"/>
                </a:solidFill>
                <a:latin typeface="Times New Roman" pitchFamily="18" charset="0"/>
                <a:ea typeface="標楷體" pitchFamily="65" charset="-120"/>
              </a:rPr>
              <a:t>八</a:t>
            </a:r>
            <a:r>
              <a:rPr lang="en-US" altLang="zh-TW" sz="2400" dirty="0" smtClean="0">
                <a:solidFill>
                  <a:schemeClr val="tx1"/>
                </a:solidFill>
                <a:latin typeface="Times New Roman" pitchFamily="18" charset="0"/>
                <a:ea typeface="標楷體" pitchFamily="65" charset="-120"/>
              </a:rPr>
              <a:t>.Debug </a:t>
            </a:r>
            <a:r>
              <a:rPr lang="en-US" altLang="zh-TW" sz="2400" dirty="0" smtClean="0">
                <a:solidFill>
                  <a:schemeClr val="tx1"/>
                </a:solidFill>
                <a:latin typeface="Times New Roman" pitchFamily="18" charset="0"/>
                <a:ea typeface="標楷體" pitchFamily="65" charset="-120"/>
              </a:rPr>
              <a:t>DA</a:t>
            </a:r>
            <a:endParaRPr lang="en-US" altLang="zh-TW" sz="2400" dirty="0" smtClean="0">
              <a:solidFill>
                <a:schemeClr val="tx1"/>
              </a:solidFill>
              <a:latin typeface="Times New Roman" pitchFamily="18" charset="0"/>
              <a:ea typeface="標楷體" pitchFamily="65" charset="-120"/>
            </a:endParaRPr>
          </a:p>
        </p:txBody>
      </p:sp>
    </p:spTree>
    <p:extLst>
      <p:ext uri="{BB962C8B-B14F-4D97-AF65-F5344CB8AC3E}">
        <p14:creationId xmlns="" xmlns:p14="http://schemas.microsoft.com/office/powerpoint/2010/main" val="19628280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71802" y="2786058"/>
            <a:ext cx="3929090" cy="830997"/>
          </a:xfrm>
          <a:prstGeom prst="rect">
            <a:avLst/>
          </a:prstGeom>
        </p:spPr>
        <p:txBody>
          <a:bodyPr wrap="square">
            <a:spAutoFit/>
          </a:bodyPr>
          <a:lstStyle/>
          <a:p>
            <a:r>
              <a:rPr lang="en-US" altLang="zh-TW" sz="4800" dirty="0" smtClean="0">
                <a:latin typeface="Times New Roman" pitchFamily="18" charset="0"/>
                <a:ea typeface="標楷體" pitchFamily="65" charset="-120"/>
              </a:rPr>
              <a:t>Q</a:t>
            </a:r>
            <a:r>
              <a:rPr lang="zh-TW" altLang="en-US" sz="4800" dirty="0" smtClean="0">
                <a:latin typeface="Times New Roman" pitchFamily="18" charset="0"/>
                <a:ea typeface="標楷體" pitchFamily="65" charset="-120"/>
              </a:rPr>
              <a:t> </a:t>
            </a:r>
            <a:r>
              <a:rPr lang="en-US" altLang="zh-TW" sz="4800" dirty="0" smtClean="0">
                <a:latin typeface="Times New Roman" pitchFamily="18" charset="0"/>
                <a:ea typeface="標楷體" pitchFamily="65" charset="-120"/>
              </a:rPr>
              <a:t>&amp;</a:t>
            </a:r>
            <a:r>
              <a:rPr lang="zh-TW" altLang="en-US" sz="4800" dirty="0" smtClean="0">
                <a:latin typeface="Times New Roman" pitchFamily="18" charset="0"/>
                <a:ea typeface="標楷體" pitchFamily="65" charset="-120"/>
              </a:rPr>
              <a:t> </a:t>
            </a:r>
            <a:r>
              <a:rPr lang="en-US" altLang="zh-TW" sz="4800" dirty="0" smtClean="0">
                <a:latin typeface="Times New Roman" pitchFamily="18" charset="0"/>
                <a:ea typeface="標楷體" pitchFamily="65" charset="-120"/>
              </a:rPr>
              <a:t>A</a:t>
            </a:r>
            <a:endParaRPr lang="en-US" altLang="zh-TW" sz="4800" dirty="0" smtClean="0">
              <a:latin typeface="Times New Roman" pitchFamily="18" charset="0"/>
              <a:ea typeface="標楷體" pitchFamily="65"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14290"/>
            <a:ext cx="8229600" cy="5286412"/>
          </a:xfrm>
        </p:spPr>
        <p:txBody>
          <a:bodyPr>
            <a:normAutofit/>
          </a:bodyPr>
          <a:lstStyle/>
          <a:p>
            <a:pPr>
              <a:buNone/>
            </a:pPr>
            <a:r>
              <a:rPr lang="zh-TW" altLang="en-US" sz="1600" dirty="0" smtClean="0">
                <a:latin typeface="Times New Roman" pitchFamily="18" charset="0"/>
                <a:ea typeface="標楷體" pitchFamily="65" charset="-120"/>
              </a:rPr>
              <a:t>一</a:t>
            </a:r>
            <a:r>
              <a:rPr lang="en-US" altLang="zh-TW" sz="1600" dirty="0" smtClean="0">
                <a:latin typeface="Times New Roman" pitchFamily="18" charset="0"/>
                <a:ea typeface="標楷體" pitchFamily="65" charset="-120"/>
              </a:rPr>
              <a:t>.</a:t>
            </a:r>
            <a:r>
              <a:rPr lang="zh-TW" altLang="en-US" sz="1600" dirty="0" smtClean="0">
                <a:latin typeface="Times New Roman" pitchFamily="18" charset="0"/>
                <a:ea typeface="標楷體" pitchFamily="65" charset="-120"/>
              </a:rPr>
              <a:t>內部及外部類比</a:t>
            </a:r>
            <a:r>
              <a:rPr lang="zh-TW" altLang="en-US" sz="1600" dirty="0" smtClean="0">
                <a:latin typeface="Times New Roman" pitchFamily="18" charset="0"/>
                <a:ea typeface="標楷體" pitchFamily="65" charset="-120"/>
              </a:rPr>
              <a:t>輸入</a:t>
            </a:r>
            <a:endParaRPr lang="en-US" altLang="zh-TW" sz="1600" dirty="0" smtClean="0">
              <a:latin typeface="Times New Roman" pitchFamily="18" charset="0"/>
              <a:ea typeface="標楷體" pitchFamily="65" charset="-120"/>
            </a:endParaRPr>
          </a:p>
          <a:p>
            <a:pPr>
              <a:buNone/>
            </a:pPr>
            <a:r>
              <a:rPr lang="zh-TW" altLang="en-US" sz="1600" dirty="0" smtClean="0">
                <a:latin typeface="Times New Roman" pitchFamily="18" charset="0"/>
                <a:ea typeface="標楷體" pitchFamily="65" charset="-120"/>
              </a:rPr>
              <a:t>說明</a:t>
            </a:r>
            <a:r>
              <a:rPr lang="en-US" altLang="zh-TW" sz="1600" dirty="0" smtClean="0">
                <a:latin typeface="Times New Roman" pitchFamily="18" charset="0"/>
                <a:ea typeface="標楷體" pitchFamily="65" charset="-120"/>
              </a:rPr>
              <a:t>:</a:t>
            </a:r>
            <a:r>
              <a:rPr lang="zh-TW" altLang="en-US" sz="1600" dirty="0" smtClean="0">
                <a:latin typeface="Times New Roman" pitchFamily="18" charset="0"/>
                <a:ea typeface="標楷體" pitchFamily="65" charset="-120"/>
              </a:rPr>
              <a:t>內部及外部類比</a:t>
            </a:r>
            <a:r>
              <a:rPr lang="zh-TW" altLang="en-US" sz="1600" dirty="0" smtClean="0">
                <a:latin typeface="Times New Roman" pitchFamily="18" charset="0"/>
                <a:ea typeface="標楷體" pitchFamily="65" charset="-120"/>
              </a:rPr>
              <a:t>輸入主要包括了內部的三相電流</a:t>
            </a:r>
            <a:r>
              <a:rPr lang="en-US" altLang="zh-TW" sz="1600" dirty="0" err="1" smtClean="0">
                <a:latin typeface="Times New Roman" pitchFamily="18" charset="0"/>
                <a:ea typeface="標楷體" pitchFamily="65" charset="-120"/>
              </a:rPr>
              <a:t>Iu,Iv,Iw</a:t>
            </a:r>
            <a:r>
              <a:rPr lang="zh-TW" altLang="en-US" sz="1600" dirty="0" smtClean="0">
                <a:latin typeface="Times New Roman" pitchFamily="18" charset="0"/>
                <a:ea typeface="標楷體" pitchFamily="65" charset="-120"/>
              </a:rPr>
              <a:t>及</a:t>
            </a:r>
            <a:r>
              <a:rPr lang="en-US" altLang="zh-TW" sz="1600" dirty="0" smtClean="0">
                <a:latin typeface="Times New Roman" pitchFamily="18" charset="0"/>
                <a:ea typeface="標楷體" pitchFamily="65" charset="-120"/>
              </a:rPr>
              <a:t>DC Bus</a:t>
            </a:r>
            <a:r>
              <a:rPr lang="zh-TW" altLang="en-US" sz="1600" dirty="0" smtClean="0">
                <a:latin typeface="Times New Roman" pitchFamily="18" charset="0"/>
                <a:ea typeface="標楷體" pitchFamily="65" charset="-120"/>
              </a:rPr>
              <a:t>、</a:t>
            </a:r>
            <a:r>
              <a:rPr lang="en-US" altLang="zh-TW" sz="1600" dirty="0" smtClean="0">
                <a:latin typeface="Times New Roman" pitchFamily="18" charset="0"/>
                <a:ea typeface="標楷體" pitchFamily="65" charset="-120"/>
              </a:rPr>
              <a:t>NTC</a:t>
            </a:r>
            <a:r>
              <a:rPr lang="zh-TW" altLang="en-US" sz="1600" dirty="0" smtClean="0">
                <a:latin typeface="Times New Roman" pitchFamily="18" charset="0"/>
                <a:ea typeface="標楷體" pitchFamily="65" charset="-120"/>
              </a:rPr>
              <a:t>及外部的</a:t>
            </a:r>
            <a:r>
              <a:rPr lang="en-US" altLang="zh-TW" sz="1600" dirty="0" smtClean="0">
                <a:latin typeface="Times New Roman" pitchFamily="18" charset="0"/>
                <a:ea typeface="標楷體" pitchFamily="65" charset="-120"/>
              </a:rPr>
              <a:t>Vin</a:t>
            </a:r>
            <a:r>
              <a:rPr lang="zh-TW" altLang="en-US" sz="1600" dirty="0" smtClean="0">
                <a:latin typeface="Times New Roman" pitchFamily="18" charset="0"/>
                <a:ea typeface="標楷體" pitchFamily="65" charset="-120"/>
              </a:rPr>
              <a:t>、</a:t>
            </a:r>
            <a:r>
              <a:rPr lang="en-US" altLang="zh-TW" sz="1600" dirty="0" err="1" smtClean="0">
                <a:latin typeface="Times New Roman" pitchFamily="18" charset="0"/>
                <a:ea typeface="標楷體" pitchFamily="65" charset="-120"/>
              </a:rPr>
              <a:t>Iin</a:t>
            </a:r>
            <a:r>
              <a:rPr lang="zh-TW" altLang="en-US" sz="1600" dirty="0" smtClean="0">
                <a:latin typeface="Times New Roman" pitchFamily="18" charset="0"/>
                <a:ea typeface="標楷體" pitchFamily="65" charset="-120"/>
              </a:rPr>
              <a:t>、揚升馬達位置回授</a:t>
            </a:r>
            <a:endParaRPr lang="en-US" altLang="zh-TW" sz="1600" dirty="0" smtClean="0">
              <a:latin typeface="Times New Roman" pitchFamily="18" charset="0"/>
              <a:ea typeface="標楷體" pitchFamily="65" charset="-120"/>
            </a:endParaRPr>
          </a:p>
          <a:p>
            <a:pPr>
              <a:buNone/>
            </a:pPr>
            <a:r>
              <a:rPr lang="en-US" altLang="zh-TW" sz="1600" dirty="0" smtClean="0">
                <a:latin typeface="Times New Roman" pitchFamily="18" charset="0"/>
                <a:ea typeface="標楷體" pitchFamily="65" charset="-120"/>
              </a:rPr>
              <a:t>1.</a:t>
            </a:r>
            <a:r>
              <a:rPr lang="zh-TW" altLang="en-US" sz="1600" dirty="0" smtClean="0">
                <a:latin typeface="Times New Roman" pitchFamily="18" charset="0"/>
                <a:ea typeface="標楷體" pitchFamily="65" charset="-120"/>
              </a:rPr>
              <a:t>三相</a:t>
            </a:r>
            <a:r>
              <a:rPr lang="zh-TW" altLang="en-US" sz="1600" dirty="0" smtClean="0">
                <a:latin typeface="Times New Roman" pitchFamily="18" charset="0"/>
                <a:ea typeface="標楷體" pitchFamily="65" charset="-120"/>
              </a:rPr>
              <a:t>電流</a:t>
            </a:r>
            <a:r>
              <a:rPr lang="en-US" altLang="zh-TW" sz="1600" dirty="0" err="1" smtClean="0">
                <a:latin typeface="Times New Roman" pitchFamily="18" charset="0"/>
                <a:ea typeface="標楷體" pitchFamily="65" charset="-120"/>
              </a:rPr>
              <a:t>Iu,Iv,Iw</a:t>
            </a:r>
            <a:r>
              <a:rPr lang="zh-TW" altLang="en-US" sz="1600" dirty="0" smtClean="0">
                <a:latin typeface="Times New Roman" pitchFamily="18" charset="0"/>
                <a:ea typeface="標楷體" pitchFamily="65" charset="-120"/>
              </a:rPr>
              <a:t> 取樣</a:t>
            </a:r>
            <a:endParaRPr lang="en-US" altLang="zh-TW" sz="1600" dirty="0" smtClean="0">
              <a:latin typeface="Times New Roman" pitchFamily="18" charset="0"/>
              <a:ea typeface="標楷體" pitchFamily="65" charset="-120"/>
            </a:endParaRPr>
          </a:p>
          <a:p>
            <a:pPr>
              <a:buNone/>
            </a:pPr>
            <a:endParaRPr lang="en-US" altLang="zh-TW" sz="1600" dirty="0" smtClean="0">
              <a:latin typeface="Times New Roman" pitchFamily="18" charset="0"/>
              <a:ea typeface="標楷體" pitchFamily="65" charset="-120"/>
            </a:endParaRPr>
          </a:p>
          <a:p>
            <a:pPr>
              <a:buNone/>
            </a:pPr>
            <a:endParaRPr lang="en-US" altLang="zh-TW" sz="1600" dirty="0" smtClean="0">
              <a:latin typeface="Times New Roman" pitchFamily="18" charset="0"/>
              <a:ea typeface="標楷體" pitchFamily="65" charset="-120"/>
              <a:cs typeface="Arial" pitchFamily="34" charset="0"/>
            </a:endParaRPr>
          </a:p>
        </p:txBody>
      </p:sp>
      <p:pic>
        <p:nvPicPr>
          <p:cNvPr id="4" name="Picture 2"/>
          <p:cNvPicPr>
            <a:picLocks noChangeAspect="1" noChangeArrowheads="1"/>
          </p:cNvPicPr>
          <p:nvPr/>
        </p:nvPicPr>
        <p:blipFill>
          <a:blip r:embed="rId2"/>
          <a:srcRect/>
          <a:stretch>
            <a:fillRect/>
          </a:stretch>
        </p:blipFill>
        <p:spPr bwMode="auto">
          <a:xfrm>
            <a:off x="500034" y="1357298"/>
            <a:ext cx="3570632" cy="2138361"/>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4429124" y="1357298"/>
            <a:ext cx="3643338" cy="2187373"/>
          </a:xfrm>
          <a:prstGeom prst="rect">
            <a:avLst/>
          </a:prstGeom>
          <a:noFill/>
          <a:ln w="9525">
            <a:noFill/>
            <a:miter lim="800000"/>
            <a:headEnd/>
            <a:tailEnd/>
          </a:ln>
          <a:effectLst/>
        </p:spPr>
      </p:pic>
      <p:sp>
        <p:nvSpPr>
          <p:cNvPr id="6" name="文字方塊 5"/>
          <p:cNvSpPr txBox="1"/>
          <p:nvPr/>
        </p:nvSpPr>
        <p:spPr>
          <a:xfrm>
            <a:off x="571472" y="3571876"/>
            <a:ext cx="1428760"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D</a:t>
            </a:r>
            <a:r>
              <a:rPr lang="zh-TW" altLang="en-US" dirty="0" smtClean="0">
                <a:latin typeface="Times New Roman" pitchFamily="18" charset="0"/>
                <a:cs typeface="Times New Roman" pitchFamily="18" charset="0"/>
              </a:rPr>
              <a:t> </a:t>
            </a:r>
            <a:r>
              <a:rPr lang="en-US" altLang="zh-TW" dirty="0" smtClean="0">
                <a:latin typeface="Times New Roman" pitchFamily="18" charset="0"/>
                <a:cs typeface="Times New Roman" pitchFamily="18" charset="0"/>
              </a:rPr>
              <a:t>PWM</a:t>
            </a:r>
            <a:endParaRPr lang="zh-TW" altLang="en-US" dirty="0">
              <a:latin typeface="Times New Roman" pitchFamily="18" charset="0"/>
              <a:cs typeface="Times New Roman" pitchFamily="18" charset="0"/>
            </a:endParaRPr>
          </a:p>
        </p:txBody>
      </p:sp>
      <p:sp>
        <p:nvSpPr>
          <p:cNvPr id="7" name="文字方塊 6"/>
          <p:cNvSpPr txBox="1"/>
          <p:nvPr/>
        </p:nvSpPr>
        <p:spPr>
          <a:xfrm>
            <a:off x="4500562" y="3643314"/>
            <a:ext cx="1571636" cy="369332"/>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C/SV</a:t>
            </a:r>
            <a:r>
              <a:rPr lang="zh-TW" altLang="en-US" dirty="0" smtClean="0">
                <a:latin typeface="Times New Roman" pitchFamily="18" charset="0"/>
                <a:cs typeface="Times New Roman" pitchFamily="18" charset="0"/>
              </a:rPr>
              <a:t> </a:t>
            </a:r>
            <a:r>
              <a:rPr lang="en-US" altLang="zh-TW" dirty="0" smtClean="0">
                <a:latin typeface="Times New Roman" pitchFamily="18" charset="0"/>
                <a:cs typeface="Times New Roman" pitchFamily="18" charset="0"/>
              </a:rPr>
              <a:t>PWM</a:t>
            </a:r>
            <a:endParaRPr lang="zh-TW" altLang="en-US" dirty="0">
              <a:latin typeface="Times New Roman" pitchFamily="18" charset="0"/>
              <a:cs typeface="Times New Roman" pitchFamily="18" charset="0"/>
            </a:endParaRPr>
          </a:p>
        </p:txBody>
      </p:sp>
      <p:sp>
        <p:nvSpPr>
          <p:cNvPr id="9" name="文字方塊 8"/>
          <p:cNvSpPr txBox="1"/>
          <p:nvPr/>
        </p:nvSpPr>
        <p:spPr>
          <a:xfrm>
            <a:off x="714348" y="4143380"/>
            <a:ext cx="2928958" cy="1200329"/>
          </a:xfrm>
          <a:prstGeom prst="rect">
            <a:avLst/>
          </a:prstGeom>
          <a:noFill/>
        </p:spPr>
        <p:txBody>
          <a:bodyPr wrap="square" rtlCol="0">
            <a:spAutoFit/>
          </a:bodyPr>
          <a:lstStyle/>
          <a:p>
            <a:r>
              <a:rPr lang="en-US" altLang="zh-TW" dirty="0" smtClean="0">
                <a:latin typeface="Times New Roman" pitchFamily="18" charset="0"/>
                <a:cs typeface="Times New Roman" pitchFamily="18" charset="0"/>
              </a:rPr>
              <a:t>PWM Modulation Index</a:t>
            </a:r>
          </a:p>
          <a:p>
            <a:r>
              <a:rPr lang="en-US" altLang="zh-TW" dirty="0" smtClean="0">
                <a:latin typeface="Times New Roman" pitchFamily="18" charset="0"/>
                <a:cs typeface="Times New Roman" pitchFamily="18" charset="0"/>
              </a:rPr>
              <a:t>S </a:t>
            </a:r>
            <a:r>
              <a:rPr lang="en-US" altLang="zh-TW" dirty="0" err="1" smtClean="0">
                <a:latin typeface="Times New Roman" pitchFamily="18" charset="0"/>
                <a:cs typeface="Times New Roman" pitchFamily="18" charset="0"/>
              </a:rPr>
              <a:t>pwm</a:t>
            </a:r>
            <a:r>
              <a:rPr lang="en-US" altLang="zh-TW" dirty="0" smtClean="0">
                <a:latin typeface="Times New Roman" pitchFamily="18" charset="0"/>
                <a:cs typeface="Times New Roman" pitchFamily="18" charset="0"/>
              </a:rPr>
              <a:t> = </a:t>
            </a:r>
            <a:r>
              <a:rPr lang="en-US" altLang="zh-TW" dirty="0" smtClean="0">
                <a:latin typeface="Times New Roman" pitchFamily="18" charset="0"/>
                <a:cs typeface="Times New Roman" pitchFamily="18" charset="0"/>
              </a:rPr>
              <a:t>0.636</a:t>
            </a:r>
          </a:p>
          <a:p>
            <a:r>
              <a:rPr lang="en-US" altLang="zh-TW" dirty="0" smtClean="0">
                <a:latin typeface="Times New Roman" pitchFamily="18" charset="0"/>
                <a:cs typeface="Times New Roman" pitchFamily="18" charset="0"/>
              </a:rPr>
              <a:t>C/SV PWM = 0.866</a:t>
            </a:r>
          </a:p>
          <a:p>
            <a:r>
              <a:rPr lang="en-US" altLang="zh-TW" dirty="0" smtClean="0">
                <a:latin typeface="Times New Roman" pitchFamily="18" charset="0"/>
                <a:cs typeface="Times New Roman" pitchFamily="18" charset="0"/>
              </a:rPr>
              <a:t>D PWM = 1.15</a:t>
            </a:r>
            <a:endParaRPr lang="zh-TW" alt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2741019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57158" y="285728"/>
            <a:ext cx="2143140" cy="369332"/>
          </a:xfrm>
          <a:prstGeom prst="rect">
            <a:avLst/>
          </a:prstGeom>
          <a:noFill/>
        </p:spPr>
        <p:txBody>
          <a:bodyPr wrap="square" rtlCol="0">
            <a:spAutoFit/>
          </a:bodyPr>
          <a:lstStyle/>
          <a:p>
            <a:r>
              <a:rPr lang="zh-TW" altLang="en-US" dirty="0" smtClean="0">
                <a:latin typeface="標楷體" pitchFamily="65" charset="-120"/>
                <a:ea typeface="標楷體" pitchFamily="65" charset="-120"/>
              </a:rPr>
              <a:t>硬體電路</a:t>
            </a:r>
            <a:r>
              <a:rPr lang="en-US" altLang="zh-TW" dirty="0" smtClean="0">
                <a:latin typeface="標楷體" pitchFamily="65" charset="-120"/>
                <a:ea typeface="標楷體" pitchFamily="65" charset="-120"/>
              </a:rPr>
              <a:t>:</a:t>
            </a:r>
            <a:endParaRPr lang="zh-TW" altLang="en-US" dirty="0">
              <a:latin typeface="標楷體" pitchFamily="65" charset="-120"/>
              <a:ea typeface="標楷體" pitchFamily="65" charset="-120"/>
            </a:endParaRPr>
          </a:p>
        </p:txBody>
      </p:sp>
      <p:pic>
        <p:nvPicPr>
          <p:cNvPr id="1026" name="Picture 2"/>
          <p:cNvPicPr>
            <a:picLocks noChangeAspect="1" noChangeArrowheads="1"/>
          </p:cNvPicPr>
          <p:nvPr/>
        </p:nvPicPr>
        <p:blipFill>
          <a:blip r:embed="rId2"/>
          <a:srcRect/>
          <a:stretch>
            <a:fillRect/>
          </a:stretch>
        </p:blipFill>
        <p:spPr bwMode="auto">
          <a:xfrm>
            <a:off x="571472" y="785794"/>
            <a:ext cx="3352800" cy="4914900"/>
          </a:xfrm>
          <a:prstGeom prst="rect">
            <a:avLst/>
          </a:prstGeom>
          <a:noFill/>
          <a:ln w="9525">
            <a:noFill/>
            <a:miter lim="800000"/>
            <a:headEnd/>
            <a:tailEnd/>
          </a:ln>
          <a:effectLst/>
        </p:spPr>
      </p:pic>
      <p:sp>
        <p:nvSpPr>
          <p:cNvPr id="7" name="文字方塊 6"/>
          <p:cNvSpPr txBox="1"/>
          <p:nvPr/>
        </p:nvSpPr>
        <p:spPr>
          <a:xfrm>
            <a:off x="857224" y="5786454"/>
            <a:ext cx="2286016" cy="738664"/>
          </a:xfrm>
          <a:prstGeom prst="rect">
            <a:avLst/>
          </a:prstGeom>
          <a:noFill/>
        </p:spPr>
        <p:txBody>
          <a:bodyPr wrap="square" rtlCol="0">
            <a:spAutoFit/>
          </a:bodyPr>
          <a:lstStyle/>
          <a:p>
            <a:r>
              <a:rPr lang="zh-TW" altLang="en-US" sz="1400" dirty="0" smtClean="0">
                <a:latin typeface="Times New Roman" pitchFamily="18" charset="0"/>
                <a:ea typeface="標楷體" pitchFamily="65" charset="-120"/>
                <a:cs typeface="Times New Roman" pitchFamily="18" charset="0"/>
              </a:rPr>
              <a:t>取</a:t>
            </a:r>
            <a:r>
              <a:rPr lang="en-US" altLang="zh-TW" sz="1400" dirty="0" smtClean="0">
                <a:latin typeface="Times New Roman" pitchFamily="18" charset="0"/>
                <a:ea typeface="標楷體" pitchFamily="65" charset="-120"/>
                <a:cs typeface="Times New Roman" pitchFamily="18" charset="0"/>
              </a:rPr>
              <a:t>Shunt</a:t>
            </a:r>
            <a:r>
              <a:rPr lang="zh-TW" altLang="en-US" sz="1400" dirty="0" smtClean="0">
                <a:latin typeface="Times New Roman" pitchFamily="18" charset="0"/>
                <a:ea typeface="標楷體" pitchFamily="65" charset="-120"/>
                <a:cs typeface="Times New Roman" pitchFamily="18" charset="0"/>
              </a:rPr>
              <a:t>兩端差動訊號準位上提</a:t>
            </a:r>
            <a:r>
              <a:rPr lang="en-US" altLang="zh-TW" sz="1400" dirty="0" smtClean="0">
                <a:latin typeface="Times New Roman" pitchFamily="18" charset="0"/>
                <a:ea typeface="標楷體" pitchFamily="65" charset="-120"/>
                <a:cs typeface="Times New Roman" pitchFamily="18" charset="0"/>
              </a:rPr>
              <a:t>2.5V</a:t>
            </a:r>
            <a:r>
              <a:rPr lang="zh-TW" altLang="en-US" sz="1400" dirty="0" smtClean="0">
                <a:latin typeface="Times New Roman" pitchFamily="18" charset="0"/>
                <a:ea typeface="標楷體" pitchFamily="65" charset="-120"/>
                <a:cs typeface="Times New Roman" pitchFamily="18" charset="0"/>
              </a:rPr>
              <a:t>再經由</a:t>
            </a:r>
            <a:r>
              <a:rPr lang="en-US" altLang="zh-TW" sz="1400" dirty="0" smtClean="0">
                <a:latin typeface="Times New Roman" pitchFamily="18" charset="0"/>
                <a:ea typeface="標楷體" pitchFamily="65" charset="-120"/>
                <a:cs typeface="Times New Roman" pitchFamily="18" charset="0"/>
              </a:rPr>
              <a:t>OP</a:t>
            </a:r>
            <a:r>
              <a:rPr lang="zh-TW" altLang="en-US" sz="1400" dirty="0" smtClean="0">
                <a:latin typeface="Times New Roman" pitchFamily="18" charset="0"/>
                <a:ea typeface="標楷體" pitchFamily="65" charset="-120"/>
                <a:cs typeface="Times New Roman" pitchFamily="18" charset="0"/>
              </a:rPr>
              <a:t>放大，此部分在</a:t>
            </a:r>
            <a:r>
              <a:rPr lang="en-US" altLang="zh-TW" sz="1400" dirty="0" smtClean="0">
                <a:latin typeface="Times New Roman" pitchFamily="18" charset="0"/>
                <a:ea typeface="標楷體" pitchFamily="65" charset="-120"/>
                <a:cs typeface="Times New Roman" pitchFamily="18" charset="0"/>
              </a:rPr>
              <a:t>Drive</a:t>
            </a:r>
            <a:r>
              <a:rPr lang="zh-TW" altLang="en-US" sz="1400" dirty="0" smtClean="0">
                <a:latin typeface="Times New Roman" pitchFamily="18" charset="0"/>
                <a:ea typeface="標楷體" pitchFamily="65" charset="-120"/>
                <a:cs typeface="Times New Roman" pitchFamily="18" charset="0"/>
              </a:rPr>
              <a:t>板處理</a:t>
            </a:r>
            <a:endParaRPr lang="zh-TW" altLang="en-US" sz="1400" dirty="0">
              <a:latin typeface="Times New Roman" pitchFamily="18" charset="0"/>
              <a:ea typeface="標楷體" pitchFamily="65" charset="-120"/>
              <a:cs typeface="Times New Roman" pitchFamily="18" charset="0"/>
            </a:endParaRPr>
          </a:p>
        </p:txBody>
      </p:sp>
      <p:pic>
        <p:nvPicPr>
          <p:cNvPr id="1027" name="Picture 3"/>
          <p:cNvPicPr>
            <a:picLocks noChangeAspect="1" noChangeArrowheads="1"/>
          </p:cNvPicPr>
          <p:nvPr/>
        </p:nvPicPr>
        <p:blipFill>
          <a:blip r:embed="rId3"/>
          <a:srcRect/>
          <a:stretch>
            <a:fillRect/>
          </a:stretch>
        </p:blipFill>
        <p:spPr bwMode="auto">
          <a:xfrm>
            <a:off x="4500562" y="500042"/>
            <a:ext cx="2752725" cy="3762375"/>
          </a:xfrm>
          <a:prstGeom prst="rect">
            <a:avLst/>
          </a:prstGeom>
          <a:noFill/>
          <a:ln w="9525">
            <a:noFill/>
            <a:miter lim="800000"/>
            <a:headEnd/>
            <a:tailEnd/>
          </a:ln>
          <a:effectLst/>
        </p:spPr>
      </p:pic>
      <p:sp>
        <p:nvSpPr>
          <p:cNvPr id="9" name="文字方塊 8"/>
          <p:cNvSpPr txBox="1"/>
          <p:nvPr/>
        </p:nvSpPr>
        <p:spPr>
          <a:xfrm>
            <a:off x="5000628" y="4500570"/>
            <a:ext cx="2286016" cy="523220"/>
          </a:xfrm>
          <a:prstGeom prst="rect">
            <a:avLst/>
          </a:prstGeom>
          <a:noFill/>
        </p:spPr>
        <p:txBody>
          <a:bodyPr wrap="square" rtlCol="0">
            <a:spAutoFit/>
          </a:bodyPr>
          <a:lstStyle/>
          <a:p>
            <a:r>
              <a:rPr lang="en-US" altLang="zh-TW" sz="1400" dirty="0" smtClean="0">
                <a:latin typeface="Times New Roman" pitchFamily="18" charset="0"/>
                <a:ea typeface="標楷體" pitchFamily="65" charset="-120"/>
                <a:cs typeface="Times New Roman" pitchFamily="18" charset="0"/>
              </a:rPr>
              <a:t>Drive</a:t>
            </a:r>
            <a:r>
              <a:rPr lang="zh-TW" altLang="en-US" sz="1400" dirty="0" smtClean="0">
                <a:latin typeface="Times New Roman" pitchFamily="18" charset="0"/>
                <a:ea typeface="標楷體" pitchFamily="65" charset="-120"/>
                <a:cs typeface="Times New Roman" pitchFamily="18" charset="0"/>
              </a:rPr>
              <a:t>板</a:t>
            </a:r>
            <a:r>
              <a:rPr lang="zh-TW" altLang="en-US" sz="1400" dirty="0" smtClean="0">
                <a:latin typeface="Times New Roman" pitchFamily="18" charset="0"/>
                <a:ea typeface="標楷體" pitchFamily="65" charset="-120"/>
                <a:cs typeface="Times New Roman" pitchFamily="18" charset="0"/>
              </a:rPr>
              <a:t>處理後將訊號經</a:t>
            </a:r>
            <a:r>
              <a:rPr lang="en-US" altLang="zh-TW" sz="1400" dirty="0" smtClean="0">
                <a:latin typeface="Times New Roman" pitchFamily="18" charset="0"/>
                <a:ea typeface="標楷體" pitchFamily="65" charset="-120"/>
                <a:cs typeface="Times New Roman" pitchFamily="18" charset="0"/>
              </a:rPr>
              <a:t>PI</a:t>
            </a:r>
            <a:r>
              <a:rPr lang="zh-TW" altLang="en-US" sz="1400" dirty="0" smtClean="0">
                <a:latin typeface="Times New Roman" pitchFamily="18" charset="0"/>
                <a:ea typeface="標楷體" pitchFamily="65" charset="-120"/>
                <a:cs typeface="Times New Roman" pitchFamily="18" charset="0"/>
              </a:rPr>
              <a:t>型濾波進入</a:t>
            </a:r>
            <a:r>
              <a:rPr lang="en-US" altLang="zh-TW" sz="1400" dirty="0" smtClean="0">
                <a:latin typeface="Times New Roman" pitchFamily="18" charset="0"/>
                <a:ea typeface="標楷體" pitchFamily="65" charset="-120"/>
                <a:cs typeface="Times New Roman" pitchFamily="18" charset="0"/>
              </a:rPr>
              <a:t>CPU</a:t>
            </a:r>
            <a:r>
              <a:rPr lang="zh-TW" altLang="en-US" sz="1400" dirty="0" smtClean="0">
                <a:latin typeface="Times New Roman" pitchFamily="18" charset="0"/>
                <a:ea typeface="標楷體" pitchFamily="65" charset="-120"/>
                <a:cs typeface="Times New Roman" pitchFamily="18" charset="0"/>
              </a:rPr>
              <a:t>的</a:t>
            </a:r>
            <a:r>
              <a:rPr lang="en-US" altLang="zh-TW" sz="1400" dirty="0" smtClean="0">
                <a:latin typeface="Times New Roman" pitchFamily="18" charset="0"/>
                <a:ea typeface="標楷體" pitchFamily="65" charset="-120"/>
                <a:cs typeface="Times New Roman" pitchFamily="18" charset="0"/>
              </a:rPr>
              <a:t>AD</a:t>
            </a:r>
            <a:endParaRPr lang="zh-TW" altLang="en-US" sz="1400" dirty="0">
              <a:latin typeface="Times New Roman" pitchFamily="18" charset="0"/>
              <a:ea typeface="標楷體" pitchFamily="65" charset="-12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428596" y="428604"/>
            <a:ext cx="3500462" cy="369332"/>
          </a:xfrm>
          <a:prstGeom prst="rect">
            <a:avLst/>
          </a:prstGeom>
          <a:noFill/>
        </p:spPr>
        <p:txBody>
          <a:bodyPr wrap="square" rtlCol="0">
            <a:spAutoFit/>
          </a:bodyPr>
          <a:lstStyle/>
          <a:p>
            <a:r>
              <a:rPr lang="en-US" altLang="zh-TW" dirty="0" smtClean="0">
                <a:latin typeface="Times New Roman" pitchFamily="18" charset="0"/>
                <a:ea typeface="標楷體" pitchFamily="65" charset="-120"/>
                <a:cs typeface="Times New Roman" pitchFamily="18" charset="0"/>
              </a:rPr>
              <a:t>2. DC Bus</a:t>
            </a:r>
            <a:r>
              <a:rPr lang="zh-TW" altLang="en-US" dirty="0" smtClean="0">
                <a:latin typeface="Times New Roman" pitchFamily="18" charset="0"/>
                <a:ea typeface="標楷體" pitchFamily="65" charset="-120"/>
                <a:cs typeface="Times New Roman" pitchFamily="18" charset="0"/>
              </a:rPr>
              <a:t>及</a:t>
            </a:r>
            <a:r>
              <a:rPr lang="en-US" altLang="zh-TW" dirty="0" smtClean="0">
                <a:latin typeface="Times New Roman" pitchFamily="18" charset="0"/>
                <a:ea typeface="標楷體" pitchFamily="65" charset="-120"/>
                <a:cs typeface="Times New Roman" pitchFamily="18" charset="0"/>
              </a:rPr>
              <a:t>NTC</a:t>
            </a:r>
            <a:endParaRPr lang="zh-TW" altLang="en-US" dirty="0">
              <a:latin typeface="Times New Roman" pitchFamily="18" charset="0"/>
              <a:ea typeface="標楷體" pitchFamily="65" charset="-120"/>
              <a:cs typeface="Times New Roman" pitchFamily="18" charset="0"/>
            </a:endParaRPr>
          </a:p>
        </p:txBody>
      </p:sp>
      <p:sp>
        <p:nvSpPr>
          <p:cNvPr id="5" name="文字方塊 4"/>
          <p:cNvSpPr txBox="1"/>
          <p:nvPr/>
        </p:nvSpPr>
        <p:spPr>
          <a:xfrm>
            <a:off x="571472" y="928670"/>
            <a:ext cx="7143800" cy="646331"/>
          </a:xfrm>
          <a:prstGeom prst="rect">
            <a:avLst/>
          </a:prstGeom>
          <a:noFill/>
        </p:spPr>
        <p:txBody>
          <a:bodyPr wrap="square" rtlCol="0">
            <a:spAutoFit/>
          </a:bodyPr>
          <a:lstStyle/>
          <a:p>
            <a:r>
              <a:rPr lang="en-US" altLang="zh-TW" dirty="0" smtClean="0">
                <a:latin typeface="Times New Roman" pitchFamily="18" charset="0"/>
                <a:ea typeface="標楷體" pitchFamily="65" charset="-120"/>
                <a:cs typeface="Times New Roman" pitchFamily="18" charset="0"/>
              </a:rPr>
              <a:t>Bus</a:t>
            </a:r>
            <a:r>
              <a:rPr lang="zh-TW" altLang="en-US" dirty="0" smtClean="0">
                <a:latin typeface="Times New Roman" pitchFamily="18" charset="0"/>
                <a:ea typeface="標楷體" pitchFamily="65" charset="-120"/>
                <a:cs typeface="Times New Roman" pitchFamily="18" charset="0"/>
              </a:rPr>
              <a:t>電壓經過分壓再經</a:t>
            </a:r>
            <a:r>
              <a:rPr lang="en-US" altLang="zh-TW" dirty="0" smtClean="0">
                <a:latin typeface="Times New Roman" pitchFamily="18" charset="0"/>
                <a:ea typeface="標楷體" pitchFamily="65" charset="-120"/>
                <a:cs typeface="Times New Roman" pitchFamily="18" charset="0"/>
              </a:rPr>
              <a:t>OP</a:t>
            </a:r>
            <a:r>
              <a:rPr lang="zh-TW" altLang="en-US" dirty="0" smtClean="0">
                <a:latin typeface="Times New Roman" pitchFamily="18" charset="0"/>
                <a:ea typeface="標楷體" pitchFamily="65" charset="-120"/>
                <a:cs typeface="Times New Roman" pitchFamily="18" charset="0"/>
              </a:rPr>
              <a:t>取電阻端差動後放大再進</a:t>
            </a:r>
            <a:r>
              <a:rPr lang="en-US" altLang="zh-TW" dirty="0" smtClean="0">
                <a:latin typeface="Times New Roman" pitchFamily="18" charset="0"/>
                <a:ea typeface="標楷體" pitchFamily="65" charset="-120"/>
                <a:cs typeface="Times New Roman" pitchFamily="18" charset="0"/>
              </a:rPr>
              <a:t>AD</a:t>
            </a:r>
            <a:r>
              <a:rPr lang="zh-TW" altLang="en-US" dirty="0" smtClean="0">
                <a:latin typeface="Times New Roman" pitchFamily="18" charset="0"/>
                <a:ea typeface="標楷體" pitchFamily="65" charset="-120"/>
                <a:cs typeface="Times New Roman" pitchFamily="18" charset="0"/>
              </a:rPr>
              <a:t>，</a:t>
            </a:r>
            <a:r>
              <a:rPr lang="en-US" altLang="zh-TW" dirty="0" smtClean="0">
                <a:latin typeface="Times New Roman" pitchFamily="18" charset="0"/>
                <a:ea typeface="標楷體" pitchFamily="65" charset="-120"/>
                <a:cs typeface="Times New Roman" pitchFamily="18" charset="0"/>
              </a:rPr>
              <a:t>NTC</a:t>
            </a:r>
            <a:r>
              <a:rPr lang="zh-TW" altLang="en-US" dirty="0" smtClean="0">
                <a:latin typeface="Times New Roman" pitchFamily="18" charset="0"/>
                <a:ea typeface="標楷體" pitchFamily="65" charset="-120"/>
                <a:cs typeface="Times New Roman" pitchFamily="18" charset="0"/>
              </a:rPr>
              <a:t>則是預留做驅動器過熱保護，過溫度</a:t>
            </a:r>
            <a:r>
              <a:rPr lang="zh-TW" altLang="en-US" dirty="0" smtClean="0">
                <a:latin typeface="Times New Roman" pitchFamily="18" charset="0"/>
                <a:ea typeface="標楷體" pitchFamily="65" charset="-120"/>
                <a:cs typeface="Times New Roman" pitchFamily="18" charset="0"/>
              </a:rPr>
              <a:t>保護</a:t>
            </a:r>
            <a:r>
              <a:rPr lang="zh-TW" altLang="en-US" dirty="0" smtClean="0">
                <a:latin typeface="Times New Roman" pitchFamily="18" charset="0"/>
                <a:ea typeface="標楷體" pitchFamily="65" charset="-120"/>
                <a:cs typeface="Times New Roman" pitchFamily="18" charset="0"/>
              </a:rPr>
              <a:t>準位</a:t>
            </a:r>
            <a:r>
              <a:rPr lang="en-US" altLang="zh-TW" dirty="0" smtClean="0">
                <a:latin typeface="Times New Roman" pitchFamily="18" charset="0"/>
                <a:ea typeface="標楷體" pitchFamily="65" charset="-120"/>
                <a:cs typeface="Times New Roman" pitchFamily="18" charset="0"/>
              </a:rPr>
              <a:t>85</a:t>
            </a:r>
            <a:r>
              <a:rPr lang="zh-TW" altLang="en-US" dirty="0" smtClean="0">
                <a:latin typeface="Times New Roman" pitchFamily="18" charset="0"/>
                <a:ea typeface="標楷體" pitchFamily="65" charset="-120"/>
                <a:cs typeface="Times New Roman" pitchFamily="18" charset="0"/>
              </a:rPr>
              <a:t>℃</a:t>
            </a:r>
            <a:endParaRPr lang="zh-TW" altLang="en-US" dirty="0">
              <a:latin typeface="Times New Roman" pitchFamily="18" charset="0"/>
              <a:ea typeface="標楷體" pitchFamily="65" charset="-120"/>
              <a:cs typeface="Times New Roman" pitchFamily="18" charset="0"/>
            </a:endParaRPr>
          </a:p>
        </p:txBody>
      </p:sp>
      <p:sp>
        <p:nvSpPr>
          <p:cNvPr id="6" name="矩形 5"/>
          <p:cNvSpPr/>
          <p:nvPr/>
        </p:nvSpPr>
        <p:spPr>
          <a:xfrm>
            <a:off x="571472" y="1928802"/>
            <a:ext cx="1800493" cy="369332"/>
          </a:xfrm>
          <a:prstGeom prst="rect">
            <a:avLst/>
          </a:prstGeom>
        </p:spPr>
        <p:txBody>
          <a:bodyPr wrap="none">
            <a:spAutoFit/>
          </a:bodyPr>
          <a:lstStyle/>
          <a:p>
            <a:r>
              <a:rPr lang="en-US" altLang="zh-TW" dirty="0" smtClean="0">
                <a:latin typeface="Times New Roman" pitchFamily="18" charset="0"/>
                <a:ea typeface="標楷體" pitchFamily="65" charset="-120"/>
              </a:rPr>
              <a:t>3. </a:t>
            </a:r>
            <a:r>
              <a:rPr lang="zh-TW" altLang="en-US" dirty="0" smtClean="0">
                <a:latin typeface="Times New Roman" pitchFamily="18" charset="0"/>
                <a:ea typeface="標楷體" pitchFamily="65" charset="-120"/>
              </a:rPr>
              <a:t>外部</a:t>
            </a:r>
            <a:r>
              <a:rPr lang="zh-TW" altLang="en-US" dirty="0" smtClean="0">
                <a:latin typeface="Times New Roman" pitchFamily="18" charset="0"/>
                <a:ea typeface="標楷體" pitchFamily="65" charset="-120"/>
              </a:rPr>
              <a:t>類比輸入</a:t>
            </a:r>
            <a:endParaRPr lang="zh-TW" altLang="en-US" dirty="0"/>
          </a:p>
        </p:txBody>
      </p:sp>
      <p:sp>
        <p:nvSpPr>
          <p:cNvPr id="7" name="文字方塊 6"/>
          <p:cNvSpPr txBox="1"/>
          <p:nvPr/>
        </p:nvSpPr>
        <p:spPr>
          <a:xfrm>
            <a:off x="785786" y="2285992"/>
            <a:ext cx="4714908" cy="923330"/>
          </a:xfrm>
          <a:prstGeom prst="rect">
            <a:avLst/>
          </a:prstGeom>
          <a:noFill/>
        </p:spPr>
        <p:txBody>
          <a:bodyPr wrap="square" rtlCol="0">
            <a:spAutoFit/>
          </a:bodyPr>
          <a:lstStyle/>
          <a:p>
            <a:r>
              <a:rPr lang="zh-TW" altLang="en-US" dirty="0" smtClean="0">
                <a:latin typeface="Times New Roman" pitchFamily="18" charset="0"/>
                <a:ea typeface="標楷體" pitchFamily="65" charset="-120"/>
                <a:cs typeface="Times New Roman" pitchFamily="18" charset="0"/>
              </a:rPr>
              <a:t>主要是提供給客戶做外部閉迴路應用時的類比訊號回授一般可分為電壓型</a:t>
            </a:r>
            <a:r>
              <a:rPr lang="en-US" altLang="zh-TW" dirty="0" smtClean="0">
                <a:latin typeface="Times New Roman" pitchFamily="18" charset="0"/>
                <a:ea typeface="標楷體" pitchFamily="65" charset="-120"/>
                <a:cs typeface="Times New Roman" pitchFamily="18" charset="0"/>
              </a:rPr>
              <a:t>(0~5v</a:t>
            </a:r>
            <a:r>
              <a:rPr lang="zh-TW" altLang="en-US" dirty="0" smtClean="0">
                <a:latin typeface="Times New Roman" pitchFamily="18" charset="0"/>
                <a:ea typeface="標楷體" pitchFamily="65" charset="-120"/>
                <a:cs typeface="Times New Roman" pitchFamily="18" charset="0"/>
              </a:rPr>
              <a:t>、</a:t>
            </a:r>
            <a:r>
              <a:rPr lang="en-US" altLang="zh-TW" dirty="0" smtClean="0">
                <a:latin typeface="Times New Roman" pitchFamily="18" charset="0"/>
                <a:ea typeface="標楷體" pitchFamily="65" charset="-120"/>
                <a:cs typeface="Times New Roman" pitchFamily="18" charset="0"/>
              </a:rPr>
              <a:t>0~10V)</a:t>
            </a:r>
            <a:r>
              <a:rPr lang="zh-TW" altLang="en-US" dirty="0" smtClean="0">
                <a:latin typeface="Times New Roman" pitchFamily="18" charset="0"/>
                <a:ea typeface="標楷體" pitchFamily="65" charset="-120"/>
                <a:cs typeface="Times New Roman" pitchFamily="18" charset="0"/>
              </a:rPr>
              <a:t>及電流型</a:t>
            </a:r>
            <a:r>
              <a:rPr lang="en-US" altLang="zh-TW" dirty="0" smtClean="0">
                <a:latin typeface="Times New Roman" pitchFamily="18" charset="0"/>
                <a:ea typeface="標楷體" pitchFamily="65" charset="-120"/>
                <a:cs typeface="Times New Roman" pitchFamily="18" charset="0"/>
              </a:rPr>
              <a:t>(0~20mA</a:t>
            </a:r>
            <a:r>
              <a:rPr lang="zh-TW" altLang="en-US" dirty="0" smtClean="0">
                <a:latin typeface="Times New Roman" pitchFamily="18" charset="0"/>
                <a:ea typeface="標楷體" pitchFamily="65" charset="-120"/>
                <a:cs typeface="Times New Roman" pitchFamily="18" charset="0"/>
              </a:rPr>
              <a:t>、</a:t>
            </a:r>
            <a:r>
              <a:rPr lang="en-US" altLang="zh-TW" dirty="0" smtClean="0">
                <a:latin typeface="Times New Roman" pitchFamily="18" charset="0"/>
                <a:ea typeface="標楷體" pitchFamily="65" charset="-120"/>
                <a:cs typeface="Times New Roman" pitchFamily="18" charset="0"/>
              </a:rPr>
              <a:t>4~20mA)</a:t>
            </a:r>
            <a:r>
              <a:rPr lang="zh-TW" altLang="en-US" dirty="0" smtClean="0">
                <a:latin typeface="Times New Roman" pitchFamily="18" charset="0"/>
                <a:ea typeface="標楷體" pitchFamily="65" charset="-120"/>
                <a:cs typeface="Times New Roman" pitchFamily="18" charset="0"/>
              </a:rPr>
              <a:t>故稱為</a:t>
            </a:r>
            <a:r>
              <a:rPr lang="en-US" altLang="zh-TW" dirty="0" smtClean="0">
                <a:latin typeface="Times New Roman" pitchFamily="18" charset="0"/>
                <a:ea typeface="標楷體" pitchFamily="65" charset="-120"/>
                <a:cs typeface="Times New Roman" pitchFamily="18" charset="0"/>
              </a:rPr>
              <a:t>Vin/</a:t>
            </a:r>
            <a:r>
              <a:rPr lang="en-US" altLang="zh-TW" dirty="0" err="1" smtClean="0">
                <a:latin typeface="Times New Roman" pitchFamily="18" charset="0"/>
                <a:ea typeface="標楷體" pitchFamily="65" charset="-120"/>
                <a:cs typeface="Times New Roman" pitchFamily="18" charset="0"/>
              </a:rPr>
              <a:t>Iin</a:t>
            </a:r>
            <a:endParaRPr lang="zh-TW" altLang="en-US" dirty="0">
              <a:latin typeface="Times New Roman" pitchFamily="18" charset="0"/>
              <a:ea typeface="標楷體" pitchFamily="65" charset="-12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0034" y="357166"/>
            <a:ext cx="1627369" cy="369332"/>
          </a:xfrm>
          <a:prstGeom prst="rect">
            <a:avLst/>
          </a:prstGeom>
        </p:spPr>
        <p:txBody>
          <a:bodyPr wrap="none">
            <a:spAutoFit/>
          </a:bodyPr>
          <a:lstStyle/>
          <a:p>
            <a:r>
              <a:rPr lang="zh-TW" altLang="en-US" dirty="0" smtClean="0">
                <a:latin typeface="Times New Roman" pitchFamily="18" charset="0"/>
                <a:ea typeface="標楷體" pitchFamily="65" charset="-120"/>
              </a:rPr>
              <a:t>二</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驅動器保護</a:t>
            </a:r>
            <a:endParaRPr lang="en-US" altLang="zh-TW" dirty="0" smtClean="0">
              <a:latin typeface="Times New Roman" pitchFamily="18" charset="0"/>
              <a:ea typeface="標楷體" pitchFamily="65" charset="-120"/>
            </a:endParaRPr>
          </a:p>
        </p:txBody>
      </p:sp>
      <p:pic>
        <p:nvPicPr>
          <p:cNvPr id="2050" name="Picture 2"/>
          <p:cNvPicPr>
            <a:picLocks noChangeAspect="1" noChangeArrowheads="1"/>
          </p:cNvPicPr>
          <p:nvPr/>
        </p:nvPicPr>
        <p:blipFill>
          <a:blip r:embed="rId2"/>
          <a:srcRect/>
          <a:stretch>
            <a:fillRect/>
          </a:stretch>
        </p:blipFill>
        <p:spPr bwMode="auto">
          <a:xfrm>
            <a:off x="500034" y="785794"/>
            <a:ext cx="4071966" cy="5449633"/>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357686" y="1285860"/>
            <a:ext cx="4305300" cy="4200525"/>
          </a:xfrm>
          <a:prstGeom prst="rect">
            <a:avLst/>
          </a:prstGeom>
          <a:noFill/>
          <a:ln w="9525">
            <a:noFill/>
            <a:miter lim="800000"/>
            <a:headEnd/>
            <a:tailEnd/>
          </a:ln>
          <a:effectLst/>
        </p:spPr>
      </p:pic>
      <p:sp>
        <p:nvSpPr>
          <p:cNvPr id="7" name="文字方塊 6"/>
          <p:cNvSpPr txBox="1"/>
          <p:nvPr/>
        </p:nvSpPr>
        <p:spPr>
          <a:xfrm>
            <a:off x="1071538" y="6286520"/>
            <a:ext cx="1785950" cy="369332"/>
          </a:xfrm>
          <a:prstGeom prst="rect">
            <a:avLst/>
          </a:prstGeom>
          <a:noFill/>
        </p:spPr>
        <p:txBody>
          <a:bodyPr wrap="square" rtlCol="0">
            <a:spAutoFit/>
          </a:bodyPr>
          <a:lstStyle/>
          <a:p>
            <a:r>
              <a:rPr lang="zh-TW" altLang="en-US" dirty="0" smtClean="0">
                <a:latin typeface="標楷體" pitchFamily="65" charset="-120"/>
                <a:ea typeface="標楷體" pitchFamily="65" charset="-120"/>
              </a:rPr>
              <a:t>過電流保護</a:t>
            </a:r>
            <a:endParaRPr lang="zh-TW" altLang="en-US" dirty="0">
              <a:latin typeface="標楷體" pitchFamily="65" charset="-120"/>
              <a:ea typeface="標楷體" pitchFamily="65" charset="-120"/>
            </a:endParaRPr>
          </a:p>
        </p:txBody>
      </p:sp>
      <p:sp>
        <p:nvSpPr>
          <p:cNvPr id="8" name="文字方塊 7"/>
          <p:cNvSpPr txBox="1"/>
          <p:nvPr/>
        </p:nvSpPr>
        <p:spPr>
          <a:xfrm>
            <a:off x="5286380" y="5929330"/>
            <a:ext cx="1785950" cy="369332"/>
          </a:xfrm>
          <a:prstGeom prst="rect">
            <a:avLst/>
          </a:prstGeom>
          <a:noFill/>
        </p:spPr>
        <p:txBody>
          <a:bodyPr wrap="square" rtlCol="0">
            <a:spAutoFit/>
          </a:bodyPr>
          <a:lstStyle/>
          <a:p>
            <a:r>
              <a:rPr lang="zh-TW" altLang="en-US" dirty="0" smtClean="0">
                <a:latin typeface="標楷體" pitchFamily="65" charset="-120"/>
                <a:ea typeface="標楷體" pitchFamily="65" charset="-120"/>
              </a:rPr>
              <a:t>過</a:t>
            </a:r>
            <a:r>
              <a:rPr lang="zh-TW" altLang="en-US" dirty="0" smtClean="0">
                <a:latin typeface="標楷體" pitchFamily="65" charset="-120"/>
                <a:ea typeface="標楷體" pitchFamily="65" charset="-120"/>
              </a:rPr>
              <a:t>電壓保護</a:t>
            </a:r>
            <a:endParaRPr lang="zh-TW" altLang="en-US" dirty="0">
              <a:latin typeface="標楷體" pitchFamily="65" charset="-120"/>
              <a:ea typeface="標楷體" pitchFamily="65" charset="-12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472" y="642918"/>
            <a:ext cx="2845651" cy="369332"/>
          </a:xfrm>
          <a:prstGeom prst="rect">
            <a:avLst/>
          </a:prstGeom>
        </p:spPr>
        <p:txBody>
          <a:bodyPr wrap="none">
            <a:spAutoFit/>
          </a:bodyPr>
          <a:lstStyle/>
          <a:p>
            <a:r>
              <a:rPr lang="zh-TW" altLang="en-US" dirty="0" smtClean="0">
                <a:latin typeface="Times New Roman" pitchFamily="18" charset="0"/>
                <a:ea typeface="標楷體" pitchFamily="65" charset="-120"/>
              </a:rPr>
              <a:t>三</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外部馬達速度</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位置回授</a:t>
            </a:r>
            <a:endParaRPr lang="en-US" altLang="zh-TW" dirty="0" smtClean="0">
              <a:latin typeface="Times New Roman" pitchFamily="18" charset="0"/>
              <a:ea typeface="標楷體" pitchFamily="65" charset="-120"/>
            </a:endParaRPr>
          </a:p>
        </p:txBody>
      </p:sp>
      <p:pic>
        <p:nvPicPr>
          <p:cNvPr id="3074" name="Picture 2"/>
          <p:cNvPicPr>
            <a:picLocks noChangeAspect="1" noChangeArrowheads="1"/>
          </p:cNvPicPr>
          <p:nvPr/>
        </p:nvPicPr>
        <p:blipFill>
          <a:blip r:embed="rId2"/>
          <a:srcRect/>
          <a:stretch>
            <a:fillRect/>
          </a:stretch>
        </p:blipFill>
        <p:spPr bwMode="auto">
          <a:xfrm>
            <a:off x="357158" y="1071546"/>
            <a:ext cx="4848238" cy="4539433"/>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5214942" y="1714488"/>
            <a:ext cx="3257550" cy="3209925"/>
          </a:xfrm>
          <a:prstGeom prst="rect">
            <a:avLst/>
          </a:prstGeom>
          <a:noFill/>
          <a:ln w="9525">
            <a:noFill/>
            <a:miter lim="800000"/>
            <a:headEnd/>
            <a:tailEnd/>
          </a:ln>
          <a:effectLst/>
        </p:spPr>
      </p:pic>
      <p:sp>
        <p:nvSpPr>
          <p:cNvPr id="7" name="文字方塊 6"/>
          <p:cNvSpPr txBox="1"/>
          <p:nvPr/>
        </p:nvSpPr>
        <p:spPr>
          <a:xfrm>
            <a:off x="714348" y="5643578"/>
            <a:ext cx="2357454" cy="369332"/>
          </a:xfrm>
          <a:prstGeom prst="rect">
            <a:avLst/>
          </a:prstGeom>
          <a:noFill/>
        </p:spPr>
        <p:txBody>
          <a:bodyPr wrap="square" rtlCol="0">
            <a:spAutoFit/>
          </a:bodyPr>
          <a:lstStyle/>
          <a:p>
            <a:r>
              <a:rPr lang="en-US" altLang="zh-TW" dirty="0" smtClean="0">
                <a:latin typeface="Times New Roman" pitchFamily="18" charset="0"/>
                <a:ea typeface="標楷體" pitchFamily="65" charset="-120"/>
                <a:cs typeface="Times New Roman" pitchFamily="18" charset="0"/>
              </a:rPr>
              <a:t>Encoder</a:t>
            </a:r>
            <a:r>
              <a:rPr lang="zh-TW" altLang="en-US" dirty="0" smtClean="0">
                <a:latin typeface="Times New Roman" pitchFamily="18" charset="0"/>
                <a:ea typeface="標楷體" pitchFamily="65" charset="-120"/>
                <a:cs typeface="Times New Roman" pitchFamily="18" charset="0"/>
              </a:rPr>
              <a:t>差動輸入</a:t>
            </a:r>
            <a:endParaRPr lang="zh-TW" altLang="en-US" dirty="0">
              <a:latin typeface="Times New Roman" pitchFamily="18" charset="0"/>
              <a:ea typeface="標楷體" pitchFamily="65" charset="-120"/>
              <a:cs typeface="Times New Roman" pitchFamily="18" charset="0"/>
            </a:endParaRPr>
          </a:p>
        </p:txBody>
      </p:sp>
      <p:sp>
        <p:nvSpPr>
          <p:cNvPr id="8" name="文字方塊 7"/>
          <p:cNvSpPr txBox="1"/>
          <p:nvPr/>
        </p:nvSpPr>
        <p:spPr>
          <a:xfrm>
            <a:off x="5643570" y="5500702"/>
            <a:ext cx="2357454" cy="369332"/>
          </a:xfrm>
          <a:prstGeom prst="rect">
            <a:avLst/>
          </a:prstGeom>
          <a:noFill/>
        </p:spPr>
        <p:txBody>
          <a:bodyPr wrap="square" rtlCol="0">
            <a:spAutoFit/>
          </a:bodyPr>
          <a:lstStyle/>
          <a:p>
            <a:r>
              <a:rPr lang="en-US" altLang="zh-TW" dirty="0" smtClean="0">
                <a:latin typeface="Times New Roman" pitchFamily="18" charset="0"/>
                <a:ea typeface="標楷體" pitchFamily="65" charset="-120"/>
                <a:cs typeface="Times New Roman" pitchFamily="18" charset="0"/>
              </a:rPr>
              <a:t>Hall sensor</a:t>
            </a:r>
            <a:r>
              <a:rPr lang="zh-TW" altLang="en-US" dirty="0" smtClean="0">
                <a:latin typeface="Times New Roman" pitchFamily="18" charset="0"/>
                <a:ea typeface="標楷體" pitchFamily="65" charset="-120"/>
                <a:cs typeface="Times New Roman" pitchFamily="18" charset="0"/>
              </a:rPr>
              <a:t>輸入</a:t>
            </a:r>
            <a:endParaRPr lang="zh-TW" altLang="en-US" dirty="0">
              <a:latin typeface="Times New Roman" pitchFamily="18" charset="0"/>
              <a:ea typeface="標楷體" pitchFamily="65" charset="-12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472" y="357166"/>
            <a:ext cx="3499676" cy="369332"/>
          </a:xfrm>
          <a:prstGeom prst="rect">
            <a:avLst/>
          </a:prstGeom>
        </p:spPr>
        <p:txBody>
          <a:bodyPr wrap="none">
            <a:spAutoFit/>
          </a:bodyPr>
          <a:lstStyle/>
          <a:p>
            <a:r>
              <a:rPr lang="zh-TW" altLang="en-US" dirty="0" smtClean="0">
                <a:latin typeface="Times New Roman" pitchFamily="18" charset="0"/>
                <a:ea typeface="標楷體" pitchFamily="65" charset="-120"/>
              </a:rPr>
              <a:t>四</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外部通訊</a:t>
            </a:r>
            <a:r>
              <a:rPr lang="en-US" altLang="zh-TW" dirty="0" smtClean="0">
                <a:latin typeface="Times New Roman" pitchFamily="18" charset="0"/>
                <a:ea typeface="標楷體" pitchFamily="65" charset="-120"/>
              </a:rPr>
              <a:t>RS-485</a:t>
            </a:r>
            <a:r>
              <a:rPr lang="zh-TW" altLang="en-US" dirty="0" smtClean="0">
                <a:latin typeface="Times New Roman" pitchFamily="18" charset="0"/>
                <a:ea typeface="標楷體" pitchFamily="65" charset="-120"/>
              </a:rPr>
              <a:t>及</a:t>
            </a:r>
            <a:r>
              <a:rPr lang="en-US" altLang="zh-TW" dirty="0" smtClean="0">
                <a:latin typeface="Times New Roman" pitchFamily="18" charset="0"/>
                <a:ea typeface="標楷體" pitchFamily="65" charset="-120"/>
              </a:rPr>
              <a:t>UI</a:t>
            </a:r>
            <a:r>
              <a:rPr lang="zh-TW" altLang="en-US" dirty="0" smtClean="0">
                <a:latin typeface="Times New Roman" pitchFamily="18" charset="0"/>
                <a:ea typeface="標楷體" pitchFamily="65" charset="-120"/>
              </a:rPr>
              <a:t>操作介面</a:t>
            </a:r>
            <a:endParaRPr lang="en-US" altLang="zh-TW" dirty="0" smtClean="0">
              <a:latin typeface="Times New Roman" pitchFamily="18" charset="0"/>
              <a:ea typeface="標楷體" pitchFamily="65" charset="-120"/>
            </a:endParaRPr>
          </a:p>
        </p:txBody>
      </p:sp>
      <p:pic>
        <p:nvPicPr>
          <p:cNvPr id="4098" name="Picture 2"/>
          <p:cNvPicPr>
            <a:picLocks noChangeAspect="1" noChangeArrowheads="1"/>
          </p:cNvPicPr>
          <p:nvPr/>
        </p:nvPicPr>
        <p:blipFill>
          <a:blip r:embed="rId2"/>
          <a:srcRect/>
          <a:stretch>
            <a:fillRect/>
          </a:stretch>
        </p:blipFill>
        <p:spPr bwMode="auto">
          <a:xfrm>
            <a:off x="642910" y="642918"/>
            <a:ext cx="6153150" cy="49911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596" y="214290"/>
            <a:ext cx="2089033" cy="369332"/>
          </a:xfrm>
          <a:prstGeom prst="rect">
            <a:avLst/>
          </a:prstGeom>
        </p:spPr>
        <p:txBody>
          <a:bodyPr wrap="none">
            <a:spAutoFit/>
          </a:bodyPr>
          <a:lstStyle/>
          <a:p>
            <a:r>
              <a:rPr lang="zh-TW" altLang="en-US" dirty="0" smtClean="0">
                <a:latin typeface="Times New Roman" pitchFamily="18" charset="0"/>
                <a:ea typeface="標楷體" pitchFamily="65" charset="-120"/>
              </a:rPr>
              <a:t>五</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外部多機能輸入</a:t>
            </a:r>
            <a:endParaRPr lang="en-US" altLang="zh-TW" dirty="0" smtClean="0">
              <a:latin typeface="Times New Roman" pitchFamily="18" charset="0"/>
              <a:ea typeface="標楷體" pitchFamily="65" charset="-120"/>
            </a:endParaRPr>
          </a:p>
        </p:txBody>
      </p:sp>
      <p:pic>
        <p:nvPicPr>
          <p:cNvPr id="5122" name="Picture 2"/>
          <p:cNvPicPr>
            <a:picLocks noChangeAspect="1" noChangeArrowheads="1"/>
          </p:cNvPicPr>
          <p:nvPr/>
        </p:nvPicPr>
        <p:blipFill>
          <a:blip r:embed="rId2"/>
          <a:srcRect/>
          <a:stretch>
            <a:fillRect/>
          </a:stretch>
        </p:blipFill>
        <p:spPr bwMode="auto">
          <a:xfrm>
            <a:off x="2071670" y="2214554"/>
            <a:ext cx="2333625" cy="3524250"/>
          </a:xfrm>
          <a:prstGeom prst="rect">
            <a:avLst/>
          </a:prstGeom>
          <a:noFill/>
          <a:ln w="9525">
            <a:noFill/>
            <a:miter lim="800000"/>
            <a:headEnd/>
            <a:tailEnd/>
          </a:ln>
          <a:effectLst/>
        </p:spPr>
      </p:pic>
      <p:sp>
        <p:nvSpPr>
          <p:cNvPr id="6" name="文字方塊 5"/>
          <p:cNvSpPr txBox="1"/>
          <p:nvPr/>
        </p:nvSpPr>
        <p:spPr>
          <a:xfrm>
            <a:off x="642910" y="785794"/>
            <a:ext cx="5286412" cy="1200329"/>
          </a:xfrm>
          <a:prstGeom prst="rect">
            <a:avLst/>
          </a:prstGeom>
          <a:noFill/>
        </p:spPr>
        <p:txBody>
          <a:bodyPr wrap="square" rtlCol="0">
            <a:spAutoFit/>
          </a:bodyPr>
          <a:lstStyle/>
          <a:p>
            <a:r>
              <a:rPr lang="zh-TW" altLang="en-US" dirty="0" smtClean="0">
                <a:latin typeface="Times New Roman" pitchFamily="18" charset="0"/>
                <a:ea typeface="標楷體" pitchFamily="65" charset="-120"/>
                <a:cs typeface="Times New Roman" pitchFamily="18" charset="0"/>
              </a:rPr>
              <a:t>說明 </a:t>
            </a:r>
            <a:r>
              <a:rPr lang="en-US" altLang="zh-TW" dirty="0" smtClean="0">
                <a:latin typeface="Times New Roman" pitchFamily="18" charset="0"/>
                <a:ea typeface="標楷體" pitchFamily="65" charset="-120"/>
                <a:cs typeface="Times New Roman" pitchFamily="18" charset="0"/>
              </a:rPr>
              <a:t>:</a:t>
            </a:r>
            <a:r>
              <a:rPr lang="zh-TW" altLang="en-US" dirty="0" smtClean="0">
                <a:latin typeface="Times New Roman" pitchFamily="18" charset="0"/>
                <a:ea typeface="標楷體" pitchFamily="65" charset="-120"/>
                <a:cs typeface="Times New Roman" pitchFamily="18" charset="0"/>
              </a:rPr>
              <a:t> 多機能輸入提供給客戶自定功能，一般如啟動命令、正反轉、多段速、外部異常等，此版本只提供</a:t>
            </a:r>
            <a:r>
              <a:rPr lang="en-US" altLang="zh-TW" dirty="0" smtClean="0">
                <a:latin typeface="Times New Roman" pitchFamily="18" charset="0"/>
                <a:ea typeface="標楷體" pitchFamily="65" charset="-120"/>
                <a:cs typeface="Times New Roman" pitchFamily="18" charset="0"/>
              </a:rPr>
              <a:t>Sink</a:t>
            </a:r>
            <a:r>
              <a:rPr lang="zh-TW" altLang="en-US" dirty="0" smtClean="0">
                <a:latin typeface="Times New Roman" pitchFamily="18" charset="0"/>
                <a:ea typeface="標楷體" pitchFamily="65" charset="-120"/>
                <a:cs typeface="Times New Roman" pitchFamily="18" charset="0"/>
              </a:rPr>
              <a:t>功能客戶若有需要</a:t>
            </a:r>
            <a:r>
              <a:rPr lang="en-US" altLang="zh-TW" dirty="0" smtClean="0">
                <a:latin typeface="Times New Roman" pitchFamily="18" charset="0"/>
                <a:ea typeface="標楷體" pitchFamily="65" charset="-120"/>
                <a:cs typeface="Times New Roman" pitchFamily="18" charset="0"/>
              </a:rPr>
              <a:t>Source</a:t>
            </a:r>
            <a:r>
              <a:rPr lang="zh-TW" altLang="en-US" dirty="0" smtClean="0">
                <a:latin typeface="Times New Roman" pitchFamily="18" charset="0"/>
                <a:ea typeface="標楷體" pitchFamily="65" charset="-120"/>
                <a:cs typeface="Times New Roman" pitchFamily="18" charset="0"/>
              </a:rPr>
              <a:t>時可以再加入即可</a:t>
            </a:r>
            <a:endParaRPr lang="zh-TW" altLang="en-US" dirty="0">
              <a:latin typeface="Times New Roman" pitchFamily="18" charset="0"/>
              <a:ea typeface="標楷體" pitchFamily="65" charset="-12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4348" y="500042"/>
            <a:ext cx="4179349" cy="369332"/>
          </a:xfrm>
          <a:prstGeom prst="rect">
            <a:avLst/>
          </a:prstGeom>
        </p:spPr>
        <p:txBody>
          <a:bodyPr wrap="none">
            <a:spAutoFit/>
          </a:bodyPr>
          <a:lstStyle/>
          <a:p>
            <a:r>
              <a:rPr lang="zh-TW" altLang="en-US" dirty="0" smtClean="0">
                <a:latin typeface="Times New Roman" pitchFamily="18" charset="0"/>
                <a:ea typeface="標楷體" pitchFamily="65" charset="-120"/>
              </a:rPr>
              <a:t>六</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外部</a:t>
            </a:r>
            <a:r>
              <a:rPr lang="en-US" altLang="zh-TW" dirty="0" smtClean="0">
                <a:latin typeface="Times New Roman" pitchFamily="18" charset="0"/>
                <a:ea typeface="標楷體" pitchFamily="65" charset="-120"/>
              </a:rPr>
              <a:t>Relay</a:t>
            </a:r>
            <a:r>
              <a:rPr lang="zh-TW" altLang="en-US" dirty="0" smtClean="0">
                <a:latin typeface="Times New Roman" pitchFamily="18" charset="0"/>
                <a:ea typeface="標楷體" pitchFamily="65" charset="-120"/>
              </a:rPr>
              <a:t>乾接點及</a:t>
            </a:r>
            <a:r>
              <a:rPr lang="en-US" altLang="zh-TW" dirty="0" smtClean="0">
                <a:latin typeface="Times New Roman" pitchFamily="18" charset="0"/>
                <a:ea typeface="標楷體" pitchFamily="65" charset="-120"/>
              </a:rPr>
              <a:t>Y1/Y2</a:t>
            </a:r>
            <a:r>
              <a:rPr lang="zh-TW" altLang="en-US" dirty="0" smtClean="0">
                <a:latin typeface="Times New Roman" pitchFamily="18" charset="0"/>
                <a:ea typeface="標楷體" pitchFamily="65" charset="-120"/>
              </a:rPr>
              <a:t>開集極輸出</a:t>
            </a:r>
            <a:endParaRPr lang="en-US" altLang="zh-TW" dirty="0" smtClean="0">
              <a:latin typeface="Times New Roman" pitchFamily="18" charset="0"/>
              <a:ea typeface="標楷體" pitchFamily="65" charset="-120"/>
            </a:endParaRPr>
          </a:p>
        </p:txBody>
      </p:sp>
      <p:sp>
        <p:nvSpPr>
          <p:cNvPr id="5" name="矩形 4"/>
          <p:cNvSpPr/>
          <p:nvPr/>
        </p:nvSpPr>
        <p:spPr>
          <a:xfrm>
            <a:off x="1000099" y="928670"/>
            <a:ext cx="5214975" cy="923330"/>
          </a:xfrm>
          <a:prstGeom prst="rect">
            <a:avLst/>
          </a:prstGeom>
        </p:spPr>
        <p:txBody>
          <a:bodyPr wrap="square">
            <a:spAutoFit/>
          </a:bodyPr>
          <a:lstStyle/>
          <a:p>
            <a:r>
              <a:rPr lang="zh-TW" altLang="en-US" dirty="0" smtClean="0">
                <a:latin typeface="Times New Roman" pitchFamily="18" charset="0"/>
                <a:ea typeface="標楷體" pitchFamily="65" charset="-120"/>
              </a:rPr>
              <a:t>說明 </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 </a:t>
            </a:r>
            <a:r>
              <a:rPr lang="en-US" altLang="zh-TW" dirty="0" smtClean="0">
                <a:latin typeface="Times New Roman" pitchFamily="18" charset="0"/>
                <a:ea typeface="標楷體" pitchFamily="65" charset="-120"/>
              </a:rPr>
              <a:t>Relay</a:t>
            </a:r>
            <a:r>
              <a:rPr lang="zh-TW" altLang="en-US" dirty="0" smtClean="0">
                <a:latin typeface="Times New Roman" pitchFamily="18" charset="0"/>
                <a:ea typeface="標楷體" pitchFamily="65" charset="-120"/>
              </a:rPr>
              <a:t>乾接點及</a:t>
            </a:r>
            <a:r>
              <a:rPr lang="en-US" altLang="zh-TW" dirty="0" smtClean="0">
                <a:latin typeface="Times New Roman" pitchFamily="18" charset="0"/>
                <a:ea typeface="標楷體" pitchFamily="65" charset="-120"/>
              </a:rPr>
              <a:t>Y1/Y2</a:t>
            </a:r>
            <a:r>
              <a:rPr lang="zh-TW" altLang="en-US" dirty="0" smtClean="0">
                <a:latin typeface="Times New Roman" pitchFamily="18" charset="0"/>
                <a:ea typeface="標楷體" pitchFamily="65" charset="-120"/>
              </a:rPr>
              <a:t>開集極</a:t>
            </a:r>
            <a:r>
              <a:rPr lang="zh-TW" altLang="en-US" dirty="0" smtClean="0">
                <a:latin typeface="Times New Roman" pitchFamily="18" charset="0"/>
                <a:ea typeface="標楷體" pitchFamily="65" charset="-120"/>
              </a:rPr>
              <a:t>輸出功能提供多機能輸出如</a:t>
            </a:r>
            <a:r>
              <a:rPr lang="en-US" altLang="zh-TW" dirty="0" smtClean="0">
                <a:latin typeface="Times New Roman" pitchFamily="18" charset="0"/>
                <a:ea typeface="標楷體" pitchFamily="65" charset="-120"/>
              </a:rPr>
              <a:t>Alarm</a:t>
            </a:r>
            <a:r>
              <a:rPr lang="zh-TW" altLang="en-US" dirty="0" smtClean="0">
                <a:latin typeface="Times New Roman" pitchFamily="18" charset="0"/>
                <a:ea typeface="標楷體" pitchFamily="65" charset="-120"/>
              </a:rPr>
              <a:t>輸出、速度到達、運轉輸出、倍頻輸出等由客戶自行定義</a:t>
            </a:r>
            <a:endParaRPr lang="en-US" altLang="zh-TW" dirty="0" smtClean="0">
              <a:latin typeface="Times New Roman" pitchFamily="18" charset="0"/>
              <a:ea typeface="標楷體" pitchFamily="65" charset="-120"/>
            </a:endParaRPr>
          </a:p>
        </p:txBody>
      </p:sp>
      <p:sp>
        <p:nvSpPr>
          <p:cNvPr id="6" name="矩形 5"/>
          <p:cNvSpPr/>
          <p:nvPr/>
        </p:nvSpPr>
        <p:spPr>
          <a:xfrm>
            <a:off x="714348" y="2214554"/>
            <a:ext cx="1858201" cy="369332"/>
          </a:xfrm>
          <a:prstGeom prst="rect">
            <a:avLst/>
          </a:prstGeom>
        </p:spPr>
        <p:txBody>
          <a:bodyPr wrap="none">
            <a:spAutoFit/>
          </a:bodyPr>
          <a:lstStyle/>
          <a:p>
            <a:r>
              <a:rPr lang="zh-TW" altLang="en-US" dirty="0" smtClean="0">
                <a:latin typeface="Times New Roman" pitchFamily="18" charset="0"/>
                <a:ea typeface="標楷體" pitchFamily="65" charset="-120"/>
              </a:rPr>
              <a:t>七</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揚升馬達控制</a:t>
            </a:r>
            <a:endParaRPr lang="en-US" altLang="zh-TW" dirty="0" smtClean="0">
              <a:latin typeface="Times New Roman" pitchFamily="18" charset="0"/>
              <a:ea typeface="標楷體" pitchFamily="65" charset="-120"/>
            </a:endParaRPr>
          </a:p>
        </p:txBody>
      </p:sp>
      <p:sp>
        <p:nvSpPr>
          <p:cNvPr id="8" name="矩形 7"/>
          <p:cNvSpPr/>
          <p:nvPr/>
        </p:nvSpPr>
        <p:spPr>
          <a:xfrm>
            <a:off x="928662" y="2714620"/>
            <a:ext cx="5214975" cy="646331"/>
          </a:xfrm>
          <a:prstGeom prst="rect">
            <a:avLst/>
          </a:prstGeom>
        </p:spPr>
        <p:txBody>
          <a:bodyPr wrap="square">
            <a:spAutoFit/>
          </a:bodyPr>
          <a:lstStyle/>
          <a:p>
            <a:r>
              <a:rPr lang="zh-TW" altLang="en-US" dirty="0" smtClean="0">
                <a:latin typeface="Times New Roman" pitchFamily="18" charset="0"/>
                <a:ea typeface="標楷體" pitchFamily="65" charset="-120"/>
              </a:rPr>
              <a:t>說明 </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 </a:t>
            </a:r>
            <a:r>
              <a:rPr lang="zh-TW" altLang="en-US" dirty="0" smtClean="0">
                <a:latin typeface="Times New Roman" pitchFamily="18" charset="0"/>
                <a:ea typeface="標楷體" pitchFamily="65" charset="-120"/>
              </a:rPr>
              <a:t>預</a:t>
            </a:r>
            <a:r>
              <a:rPr lang="zh-TW" altLang="en-US" dirty="0" smtClean="0">
                <a:latin typeface="Times New Roman" pitchFamily="18" charset="0"/>
                <a:ea typeface="標楷體" pitchFamily="65" charset="-120"/>
              </a:rPr>
              <a:t>留若應用於電跑時可以控制揚升馬達的上升及下降</a:t>
            </a:r>
            <a:endParaRPr lang="en-US" altLang="zh-TW" dirty="0" smtClean="0">
              <a:latin typeface="Times New Roman" pitchFamily="18" charset="0"/>
              <a:ea typeface="標楷體" pitchFamily="65" charset="-120"/>
            </a:endParaRPr>
          </a:p>
        </p:txBody>
      </p:sp>
      <p:sp>
        <p:nvSpPr>
          <p:cNvPr id="9" name="矩形 8"/>
          <p:cNvSpPr/>
          <p:nvPr/>
        </p:nvSpPr>
        <p:spPr>
          <a:xfrm>
            <a:off x="857224" y="4000504"/>
            <a:ext cx="1479892" cy="369332"/>
          </a:xfrm>
          <a:prstGeom prst="rect">
            <a:avLst/>
          </a:prstGeom>
        </p:spPr>
        <p:txBody>
          <a:bodyPr wrap="none">
            <a:spAutoFit/>
          </a:bodyPr>
          <a:lstStyle/>
          <a:p>
            <a:r>
              <a:rPr lang="zh-TW" altLang="en-US" dirty="0" smtClean="0">
                <a:latin typeface="Times New Roman" pitchFamily="18" charset="0"/>
                <a:ea typeface="標楷體" pitchFamily="65" charset="-120"/>
              </a:rPr>
              <a:t>八</a:t>
            </a:r>
            <a:r>
              <a:rPr lang="en-US" altLang="zh-TW" dirty="0" smtClean="0">
                <a:latin typeface="Times New Roman" pitchFamily="18" charset="0"/>
                <a:ea typeface="標楷體" pitchFamily="65" charset="-120"/>
              </a:rPr>
              <a:t>.Debug DA</a:t>
            </a:r>
          </a:p>
        </p:txBody>
      </p:sp>
      <p:sp>
        <p:nvSpPr>
          <p:cNvPr id="10" name="矩形 9"/>
          <p:cNvSpPr/>
          <p:nvPr/>
        </p:nvSpPr>
        <p:spPr>
          <a:xfrm>
            <a:off x="1000101" y="4286256"/>
            <a:ext cx="1857388" cy="369332"/>
          </a:xfrm>
          <a:prstGeom prst="rect">
            <a:avLst/>
          </a:prstGeom>
        </p:spPr>
        <p:txBody>
          <a:bodyPr wrap="square">
            <a:spAutoFit/>
          </a:bodyPr>
          <a:lstStyle/>
          <a:p>
            <a:r>
              <a:rPr lang="zh-TW" altLang="en-US" dirty="0" smtClean="0">
                <a:latin typeface="Times New Roman" pitchFamily="18" charset="0"/>
                <a:ea typeface="標楷體" pitchFamily="65" charset="-120"/>
              </a:rPr>
              <a:t>說明 </a:t>
            </a:r>
            <a:r>
              <a:rPr lang="en-US" altLang="zh-TW" dirty="0" smtClean="0">
                <a:latin typeface="Times New Roman" pitchFamily="18" charset="0"/>
                <a:ea typeface="標楷體" pitchFamily="65" charset="-120"/>
              </a:rPr>
              <a:t>:</a:t>
            </a:r>
            <a:r>
              <a:rPr lang="zh-TW" altLang="en-US" dirty="0" smtClean="0">
                <a:latin typeface="Times New Roman" pitchFamily="18" charset="0"/>
                <a:ea typeface="標楷體" pitchFamily="65" charset="-120"/>
              </a:rPr>
              <a:t> 軟體驗證</a:t>
            </a:r>
            <a:endParaRPr lang="en-US" altLang="zh-TW" dirty="0" smtClean="0">
              <a:latin typeface="Times New Roman" pitchFamily="18" charset="0"/>
              <a:ea typeface="標楷體" pitchFamily="65" charset="-12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9163</TotalTime>
  <Words>424</Words>
  <Application>Microsoft Office PowerPoint</Application>
  <PresentationFormat>如螢幕大小 (4:3)</PresentationFormat>
  <Paragraphs>42</Paragraphs>
  <Slides>10</Slides>
  <Notes>0</Notes>
  <HiddenSlides>0</HiddenSlides>
  <MMClips>0</MMClips>
  <ScaleCrop>false</ScaleCrop>
  <HeadingPairs>
    <vt:vector size="4" baseType="variant">
      <vt:variant>
        <vt:lpstr>佈景主題</vt:lpstr>
      </vt:variant>
      <vt:variant>
        <vt:i4>1</vt:i4>
      </vt:variant>
      <vt:variant>
        <vt:lpstr>投影片標題</vt:lpstr>
      </vt:variant>
      <vt:variant>
        <vt:i4>10</vt:i4>
      </vt:variant>
    </vt:vector>
  </HeadingPairs>
  <TitlesOfParts>
    <vt:vector size="11" baseType="lpstr">
      <vt:lpstr>Office Theme</vt:lpstr>
      <vt:lpstr>NM1520 CPU控制板硬體線路平台說明</vt:lpstr>
      <vt:lpstr>投影片 2</vt:lpstr>
      <vt:lpstr>投影片 3</vt:lpstr>
      <vt:lpstr>投影片 4</vt:lpstr>
      <vt:lpstr>投影片 5</vt:lpstr>
      <vt:lpstr>投影片 6</vt:lpstr>
      <vt:lpstr>投影片 7</vt:lpstr>
      <vt:lpstr>投影片 8</vt:lpstr>
      <vt:lpstr>投影片 9</vt:lpstr>
      <vt:lpstr>投影片 10</vt:lpstr>
    </vt:vector>
  </TitlesOfParts>
  <Company>nuvoton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TA10 YHChiang0</dc:creator>
  <cp:lastModifiedBy>T450</cp:lastModifiedBy>
  <cp:revision>338</cp:revision>
  <cp:lastPrinted>2016-04-11T01:56:50Z</cp:lastPrinted>
  <dcterms:created xsi:type="dcterms:W3CDTF">2016-03-17T06:02:44Z</dcterms:created>
  <dcterms:modified xsi:type="dcterms:W3CDTF">2018-04-24T07:35:31Z</dcterms:modified>
</cp:coreProperties>
</file>